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ink/ink1.xml" ContentType="application/inkml+xml"/>
  <Override PartName="/ppt/ink/ink4.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305" r:id="rId2"/>
    <p:sldId id="306" r:id="rId3"/>
    <p:sldId id="325" r:id="rId4"/>
    <p:sldId id="324" r:id="rId5"/>
    <p:sldId id="340" r:id="rId6"/>
    <p:sldId id="326" r:id="rId7"/>
    <p:sldId id="327" r:id="rId8"/>
    <p:sldId id="332" r:id="rId9"/>
    <p:sldId id="330" r:id="rId10"/>
    <p:sldId id="331" r:id="rId11"/>
    <p:sldId id="339" r:id="rId12"/>
    <p:sldId id="344" r:id="rId13"/>
    <p:sldId id="335" r:id="rId14"/>
  </p:sldIdLst>
  <p:sldSz cx="13817600" cy="7772400"/>
  <p:notesSz cx="6858000" cy="9144000"/>
  <p:embeddedFontLst>
    <p:embeddedFont>
      <p:font typeface="Calibri" panose="020F0502020204030204" pitchFamily="34" charset="0"/>
      <p:regular r:id="rId16"/>
      <p:bold r:id="rId17"/>
      <p:italic r:id="rId18"/>
      <p:boldItalic r:id="rId19"/>
    </p:embeddedFont>
    <p:embeddedFont>
      <p:font typeface="Heebo" pitchFamily="2" charset="-79"/>
      <p:regular r:id="rId20"/>
      <p:bold r:id="rId21"/>
    </p:embeddedFont>
    <p:embeddedFont>
      <p:font typeface="Heebo Black" pitchFamily="2" charset="-79"/>
      <p:bold r:id="rId22"/>
    </p:embeddedFont>
    <p:embeddedFont>
      <p:font typeface="Heebo Light" pitchFamily="2" charset="-79"/>
      <p:regular r:id="rId23"/>
    </p:embeddedFont>
    <p:embeddedFont>
      <p:font typeface="Heebo Medium" pitchFamily="2" charset="-79"/>
      <p:regular r:id="rId24"/>
    </p:embeddedFont>
    <p:embeddedFont>
      <p:font typeface="Roboto" panose="02000000000000000000" pitchFamily="2" charset="0"/>
      <p:regular r:id="rId25"/>
      <p:bold r:id="rId26"/>
      <p:italic r:id="rId27"/>
      <p:boldItalic r:id="rId28"/>
    </p:embeddedFont>
    <p:embeddedFont>
      <p:font typeface="Trebuchet MS" panose="020B0703020202090204" pitchFamily="34"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0E9"/>
    <a:srgbClr val="051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05635-DD4D-034B-BE21-2E1D5AFE3E48}" v="1" dt="2023-04-11T20:25:01.805"/>
  </p1510:revLst>
</p1510:revInfo>
</file>

<file path=ppt/tableStyles.xml><?xml version="1.0" encoding="utf-8"?>
<a:tblStyleLst xmlns:a="http://schemas.openxmlformats.org/drawingml/2006/main" def="{3DD4E900-4949-40DC-8B86-C69CA5AD4D3D}">
  <a:tblStyle styleId="{3DD4E900-4949-40DC-8B86-C69CA5AD4D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CA7BD6-0691-4326-9830-C02FBAA6A69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p:restoredTop sz="94605"/>
  </p:normalViewPr>
  <p:slideViewPr>
    <p:cSldViewPr snapToGrid="0">
      <p:cViewPr varScale="1">
        <p:scale>
          <a:sx n="73" d="100"/>
          <a:sy n="73" d="100"/>
        </p:scale>
        <p:origin x="1280" y="192"/>
      </p:cViewPr>
      <p:guideLst>
        <p:guide orient="horz" pos="2448"/>
        <p:guide pos="4352"/>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55"/>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5"/>
    </inkml:context>
    <inkml:brush xml:id="br0">
      <inkml:brushProperty name="width" value="0.05" units="cm"/>
      <inkml:brushProperty name="height" value="0.05" units="cm"/>
      <inkml:brushProperty name="color" value="#FFFFFF"/>
    </inkml:brush>
  </inkml:definitions>
  <inkml:trace contextRef="#ctx0" brushRef="#br0">330 121 24575,'-1'0'0,"-1"0"0,1 2 0,0-2 0,-1 0 0,2 1 0,-1-1 0,0 1 0,-1-1 0,2 2 0,-1-2 0,1 1 0,-1 0 0,-1-1 0,2 2 0,-1-1 0,1 0 0,-1-1 0,1 2 0,0-1 0,-2 2 0,-13 31 0,9-16 0,-17 14 0,11-29 0,4-23 0,4-41 0,4 49 0,0 2 0,-1-1 0,1-1 0,-3 1 0,2 1 0,-5-12 0,5 18 0,-2 1 0,2-1 0,0 2 0,-2-1 0,2 0 0,-2 1 0,0-2 0,2 1 0,-2 2 0,1-2 0,-1 0 0,-1 1 0,1 0 0,1 1 0,-1-2 0,-1 2 0,1 0 0,-1-1 0,2 1 0,-3 0 0,3-1 0,-2 2 0,-4-1 0,-14-2-90,1 2 1,0 1-1,-26 1 0,25 1-916,-7-1-5820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59"/>
    </inkml:context>
    <inkml:brush xml:id="br0">
      <inkml:brushProperty name="width" value="0.05" units="cm"/>
      <inkml:brushProperty name="height" value="0.05" units="cm"/>
      <inkml:brushProperty name="color" value="#FFFFFF"/>
    </inkml:brush>
  </inkml:definitions>
  <inkml:trace contextRef="#ctx0" brushRef="#br0">1076 322 24575,'-6'0'0,"-1"0"0,2 0 0,-2-1 0,2 1 0,-1-2 0,0 1 0,0 0 0,0-2 0,0 2 0,1-2 0,-1 0 0,1 1 0,0-1 0,-1 0 0,1-1 0,1 0 0,-1 0 0,1 0 0,0 0 0,0 0 0,0-1 0,0 1 0,0-2 0,1 1 0,-5-10 0,-20-27 0,16 24 0,0-1 0,-12-29 0,21 43 0,0 0 0,1-2 0,0 2 0,1-2 0,0 0 0,-1 2 0,2-2 0,0 0 0,0 2 0,0-2 0,0 1 0,3-13 0,-3 19 0,0-1 0,0-1 0,1 1 0,-1 1 0,0-1 0,0-1 0,2 2 0,-2-1 0,0 0 0,1 1 0,-1-2 0,1 1 0,-1 1 0,2-1 0,-2 1 0,1-2 0,-1 2 0,1-1 0,-1 1 0,2-1 0,-1 1 0,-1 0 0,1-2 0,1 2 0,-2 0 0,1 0 0,0-1 0,1 1 0,-2 0 0,1 0 0,0 0 0,1 0 0,-2 0 0,1 0 0,0 0 0,1 0 0,-2 0 0,1 0 0,0 1 0,-1-1 0,2 0 0,-1 0 0,0 2 0,-1-2 0,2 0 0,-1 1 0,-1-1 0,1 1 0,-1-1 0,2 2 0,-2-2 0,1 1 0,4 3 0,1 0 0,-2 0 0,1 0 0,-1 0 0,0 0 0,0 1 0,4 9 0,3 5 0,37 74 0,-45-85 0,1 0 0,-2 2 0,1-2 0,-2 0 0,2 0 0,-2 1 0,1-1 0,-2 1 0,0 10 0,0-16 0,-2-2 0,2 2 0,-1-1 0,1 0 0,-1 0 0,-1 0 0,1 0 0,0 0 0,-1-1 0,1 2 0,0-2 0,-1 0 0,0 2 0,0-2 0,1 1 0,-2-1 0,2 0 0,-2 1 0,2-1 0,-2-1 0,2 1 0,-2 1 0,1-2 0,0 1 0,0-1 0,-1 0 0,2 1 0,-2-1 0,-4 0 0,-9 2 0,-1-2 0,1 0 0,-20-3 0,16 2 0,-87-1 0,48 2 0,-72-9 0,115 6 0,0 1 0,1-1 0,-1-1 0,0-1 0,1-1 0,-1 0 0,2-1 0,0-1 0,-17-9 0,31 15 0,0 2 0,-1 0 0,1 0 0,0 0 0,0 0 0,0 0 0,-1 0 0,1-1 0,0 1 0,0 0 0,0 0 0,-2 0 0,2 0 0,0-1 0,0 1 0,0 0 0,0 0 0,0-2 0,0 2 0,0 0 0,-1 0 0,1-1 0,0 1 0,0 0 0,0 0 0,0 0 0,0-1 0,0 1 0,0 0 0,0 0 0,0-2 0,0 2 0,0 0 0,0 0 0,1-1 0,-1 1 0,0 0 0,0 0 0,0-1 0,0 1 0,0 0 0,0 0 0,2 0 0,-2-2 0,0 2 0,0 0 0,0 0 0,0 0 0,1 0 0,-1-1 0,0 1 0,0 0 0,0 0 0,1 0 0,-1 0 0,0 0 0,0 0 0,2 0 0,-2 0 0,24-8 0,-20 7 0,53-9 0,1 2 0,1 4 0,92 3 0,-98 2 0,-652-1 0,1058 0 0,-589-3 0,-147 6 0,93 23 0,180-26 0,1 1 0,-1-1 0,0 1 0,1-1 0,-1 2 0,2-1 0,-1 0 0,-1 1 0,1-1 0,1 0 0,-2 1 0,1 0 0,0 0 0,1 0 0,-1 1 0,0 0 0,-2 2 0,5-4 0,-1 1 0,1-1 0,0-1 0,-2 1 0,2 1 0,0-1 0,0 0 0,0 1 0,-1-1 0,1 0 0,0 1 0,0-1 0,0-1 0,0 1 0,1 1 0,-1-1 0,0 0 0,0 1 0,2 0 0,-1 1 0,0 0 0,2 1 0,-2-2 0,1 1 0,0-2 0,1 2 0,-2 0 0,2-1 0,0 0 0,2 3 0,8 3 0,1 0 0,-1 0 0,1 0 0,0-2 0,0 0 0,0 0 0,1-2 0,21 4 0,15 0 0,61 2 0,15 2 0,-95-6 0,-20-4 0,2 1 0,-1-2 0,-1 1 0,2-1 0,14-2 0,-24 1 0,0 0 0,-2-2 0,2 1 0,0 0 0,0-1 0,-1 1 0,1 0 0,0-1 0,-1 0 0,1 0 0,-2 0 0,1-1 0,0 0 0,1 1 0,-2-1 0,1 0 0,-2 1 0,2-1 0,0-1 0,-2 1 0,5-6 0,-4 4 0,1-1 0,0 1 0,-2 0 0,2-1 0,-2 1 0,0 0 0,1-1 0,-1 1 0,-1-1 0,0 1 0,1 0 0,-2-1 0,1 0 0,0 0 0,-3-7 0,2 10 0,0 1 0,-1-1 0,1-1 0,-2 1 0,2 1 0,0-1 0,-2 0 0,0 1 0,2 0 0,-2 0 0,0-1 0,1 2 0,-1-2 0,0 2 0,1-1 0,-2 1 0,1 0 0,0-1 0,1 1 0,-2 0 0,1-1 0,-1 2 0,1-1 0,-1 1 0,2 0 0,-8 0 0,-26-1 0,-59 6 0,74-2 0,1-1 0,0 0 0,-2-2 0,2-2 0,-1 1 0,1 0 0,0-3 0,0 0 0,-23-7 0,42 10 0,-1 1 0,1-2 0,0 2 0,-1 0 0,1-1 0,0 0 0,1 1 0,-2-2 0,1 2 0,0-1 0,-1 0 0,2-1 0,-1 1 0,0 1 0,1-2 0,-2 1 0,1 0 0,1-1 0,-1 0 0,1 0 0,0 1 0,0 1 0,0-1 0,0-1 0,0 2 0,0-1 0,0 0 0,0-1 0,1 2 0,-1-1 0,0 0 0,1 1 0,-1-2 0,0 1 0,2 1 0,-2-1 0,0 1 0,1-2 0,-1 1 0,3 0 0,-1-2 0,2 0 0,0 1 0,-1-1 0,1 0 0,0 2 0,0-2 0,0 2 0,0 0 0,0-1 0,8-2 0,22-2 0,-1-4 0,-1 1 0,47-22 0,-54 19 0,1 1 0,0 2 0,1 1 0,0 1 0,0 2 0,38-4 0,-57 9 0,7-2 0,1 2 0,-1 0 0,30 6 0,-43-6 0,-1 0 0,0 0 0,2 0 0,-2 1 0,1-1 0,-1 0 0,0 0 0,1 1 0,-1-1 0,0 2 0,1-2 0,-1 1 0,0-1 0,1 1 0,-1 1 0,-1-2 0,1 1 0,1 0 0,-1 1 0,0-1 0,-1-1 0,2 1 0,-1 1 0,-1-1 0,1 0 0,-1 1 0,0-1 0,2 0 0,-2 1 0,0 0 0,1 0 0,-1-1 0,0 0 0,0 1 0,0-1 0,0 0 0,0 1 0,0-1 0,0 0 0,0 2 0,0-2 0,-1 1 0,1-1 0,0 0 0,-2 1 0,2-1 0,-1 1 0,1-1 0,-1 0 0,-1 1 0,2-1 0,-2 2 0,-4 5 0,0 0 0,-1-2 0,0 2 0,0-1 0,1 0 0,-2-1 0,0 0 0,-16 10 0,-78 32 0,95-44 0,-15 4 0,0 0 0,0-1 0,-1-2 0,-1 0 0,-28 2 0,-120-4 0,146-3 0,7 0 0,2 1 0,-2 2 0,2-1 0,-1 2 0,-22 7 0,128-4 0,481-7 0,-567 0 0,2 0 0,-1 0 0,1 1 0,0-1 0,0 0 0,0-1 0,0 1 0,0 0 0,-1-2 0,1 1 0,0 1 0,0-1 0,-2-1 0,2 1 0,-1-2 0,1 2 0,-1-2 0,1 2 0,-2-2 0,5-2 0,-6 4 0,-1 1 0,0 0 0,0-2 0,0 2 0,0 0 0,0 0 0,2-1 0,-2 1 0,0-1 0,0 1 0,0 0 0,0-2 0,0 2 0,0 0 0,0-1 0,0 1 0,0 0 0,0-1 0,0 1 0,0 0 0,0-2 0,-2 2 0,2 0 0,0-1 0,0 1 0,0 0 0,0-1 0,-1 1 0,1 0 0,0 0 0,0-2 0,-1 2 0,1 0 0,0 0 0,-2-1 0,-19-8 0,-26 1 0,-192-23 0,235 31 0,1-2 0,-1 2 0,0-1 0,0 0 0,1-1 0,-1 1 0,0 0 0,2-1 0,-2 0 0,1 0 0,-6-4 0,9 4 0,-2 2 0,2 0 0,0-1 0,-1 1 0,1-1 0,0 1 0,-1-2 0,1 2 0,0-1 0,-2 1 0,2-1 0,0 1 0,0-2 0,0 2 0,0-1 0,0 0 0,0 1 0,0-2 0,0 2 0,0-1 0,0 1 0,0-1 0,0-1 0,0 0 0,2 0 0,-1 1 0,-1 0 0,1-1 0,1 1 0,-1 0 0,0-1 0,1 1 0,-1 0 0,0 1 0,1-2 0,-1 1 0,0 1 0,1-1 0,0-1 0,10-3 0,0 0 0,1 1 0,-1 0 0,0 1 0,1 0 0,-1 1 0,23-1 0,90 4 0,-100 1 0,-71-5 0,2 4 0,-2 1 0,-46 8 0,73-7 0,1 1 0,-1 1 0,0 1 0,2 0 0,-2 1 0,2 1 0,-1 1 0,2 1 0,0 0 0,-24 20 0,-35 26 0,75-55 0,0-1 0,0 0 0,0 2 0,0-2 0,0 1 0,2-1 0,-2 0 0,0 1 0,0-1 0,0 2 0,0-2 0,1 0 0,-1 1 0,0-1 0,0 0 0,0 1 0,1-1 0,-1 0 0,0 0 0,2 2 0,-2-2 0,0 0 0,1 0 0,-1 1 0,0-1 0,1 0 0,-1 0 0,0 0 0,2 0 0,-2 1 0,1-1 0,-1 0 0,0 0 0,1 0 0,1 0 0,20 8 0,24 0 0,-1-2 0,2-2 0,-1-2 0,71-6 0,-12 2 0,502 2 0,-720-3 0,52-1 0,-2 4 0,-87 11 0,138-7 0,0-1 0,-1 1 0,1 0 0,0 1 0,1 0 0,-1 2 0,1 0 0,-14 10 0,-21 11 0,34-23 0,-1 1 0,1-1 0,0-1 0,-1-1 0,-1 1 0,2-3 0,-1 2 0,-25-2 0,-107-8 0,143 7 0,-27-4-273,-2 0 0,2-1 0,-1-3 0,-31-11 0,42 11-6553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0"/>
    </inkml:context>
    <inkml:brush xml:id="br0">
      <inkml:brushProperty name="width" value="0.05" units="cm"/>
      <inkml:brushProperty name="height" value="0.05" units="cm"/>
      <inkml:brushProperty name="color" value="#FFFFFF"/>
    </inkml:brush>
  </inkml:definitions>
  <inkml:trace contextRef="#ctx0" brushRef="#br0">1 128 24575,'0'-5'0,"0"-6"0,9-6 0,9 0 0,10 2 0,5 0 0,-2-4 0,2 3 0,-3 3-8191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1"/>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2"/>
    </inkml:context>
    <inkml:brush xml:id="br0">
      <inkml:brushProperty name="width" value="0.05" units="cm"/>
      <inkml:brushProperty name="height" value="0.05" units="cm"/>
      <inkml:brushProperty name="color" value="#FFFFFF"/>
    </inkml:brush>
  </inkml:definitions>
  <inkml:trace contextRef="#ctx0" brushRef="#br0">366 1 24575,'-5'0'0,"-6"0"0,-6 0 0,-6 0 0,-3 0 0,-2 0 0,-1 0 0,0 0 0,-1 0 0,1 0 0,-1 0 0,2 0 0,-1 0 0,1 0 0,5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56"/>
    </inkml:context>
    <inkml:brush xml:id="br0">
      <inkml:brushProperty name="width" value="0.05" units="cm"/>
      <inkml:brushProperty name="height" value="0.05" units="cm"/>
      <inkml:brushProperty name="color" value="#FFFFFF"/>
    </inkml:brush>
  </inkml:definitions>
  <inkml:trace contextRef="#ctx0" brushRef="#br0">390 171 24575,'50'1'0,"0"3"0,75 16 0,-123-20 0,1 2 0,-2-2 0,2 0 0,-2 1 0,2-1 0,0 1 0,-2-1 0,2 2 0,-2-1 0,2-1 0,-2 1 0,0 1 0,2-1 0,-2 0 0,1 1 0,-1 0 0,2 0 0,-2-1 0,0 0 0,1 2 0,0 2 0,-2-5 0,0 2 0,0-2 0,0 1 0,0-1 0,0 1 0,0-1 0,0 2 0,0-1 0,0-1 0,0 1 0,0-1 0,0 2 0,-1-2 0,1 0 0,0 1 0,0-1 0,-1 1 0,1-1 0,0 2 0,0-2 0,-2 1 0,2-1 0,-1 0 0,0 1 0,-29 11 0,-8-8 0,-2-1 0,-1-2 0,-72-7 0,110 6 0,-1 0 0,1-2 0,1 2 0,-1-1 0,0 0 0,1-1 0,-1 1 0,0 0 0,1-1 0,-1 1 0,0 0 0,1-2 0,0 2 0,0-2 0,0 2 0,0-2 0,0 0 0,0 1 0,0 0 0,1 0 0,0-1 0,-1 0 0,1 1 0,0-1 0,-1-1 0,2 1 0,-1 1 0,0-6 0,-1 2 0,2 1 0,-1-1 0,1 1 0,0 0 0,0-1 0,1 1 0,-1 0 0,2-1 0,-1 1 0,0 0 0,1-1 0,0 1 0,0 0 0,0 1 0,4-7 0,3-2 0,-12 18 0,2-4 0,0 2 0,-1 0 0,2-1 0,-1 0 0,1 0 0,-1 1 0,1 0 0,0-1 0,-2 0 0,2 0 0,0 1 0,2 4 0,-1-3 0,0 0 0,2 0 0,0 0 0,-2 0 0,2 0 0,-1-2 0,1 2 0,0-1 0,1 0 0,-2-1 0,2 2 0,-1-1 0,1-2 0,0 2 0,-1 0 0,1-2 0,0 2 0,0-2 0,0 1 0,0-1 0,0 0 0,1 1 0,-1-2 0,4 1 0,16 2 0,0-1 0,47 0 0,-61-2 0,94-3 0,-130-2 0,2-1 0,-1-2 0,1 0 0,-34-17 0,-38-31 0,75 41 0,-1 0 0,0 3 0,-1 0 0,-1 1 0,-30-9 0,52 19 0,-1 0 0,0 1 0,2-2 0,-2 2 0,1-1 0,-1 1 0,0 0 0,1 0 0,-1 0 0,0 0 0,1 0 0,0 0 0,0 0 0,-1 1 0,0-1 0,1 2 0,-1-1 0,2-1 0,-2 1 0,0 1 0,1-1 0,0 0 0,0 1 0,0-1 0,0 0 0,0 2 0,-2 1 0,3-1 0,-1-2 0,2 2 0,-1-1 0,1 2 0,-1-1 0,1 0 0,0-1 0,0 1 0,0 0 0,0-1 0,0 1 0,0 0 0,0-1 0,1 1 0,-1 0 0,1 0 0,1-1 0,-2 1 0,1 0 0,0-1 0,1 1 0,-1 0 0,2-2 0,1 6 0,0-2 0,0 0 0,0 1 0,1-1 0,-1 0 0,2-1 0,-1 0 0,0 2 0,1-2 0,-1 0 0,2-2 0,-2 2 0,2-1 0,6 2 0,3 1 0,1-4 0,0 2 0,31 0 0,5 2 0,-33-2 0,-1 1 0,33 13 0,28 6 0,-6-4 0,-74-20 0,0 0 0,-1 0 0,1 0 0,0 0 0,0 0 0,0 0 0,0 0 0,0 0 0,0 0 0,0 0 0,0 0 0,0 0 0,0 0 0,-2 0 0,2 0 0,0 0 0,0 0 0,0 0 0,0 0 0,0 0 0,0 0 0,0 0 0,0 0 0,0 0 0,0 0 0,0 0 0,0 0 0,-1 0 0,1 1 0,0-1 0,0 0 0,0 0 0,0 0 0,0 0 0,0 0 0,0 0 0,0 0 0,0 0 0,0 0 0,0 0 0,0 0 0,0 0 0,0 1 0,0-1 0,0 0 0,0 0 0,0 0 0,0 0 0,0 0 0,0 0 0,0 0 0,0 0 0,0 0 0,0 0 0,0 0 0,0 2 0,0-2 0,0 0 0,0 0 0,0 0 0,0 0 0,-19 2 0,-24 2 0,27-5 0,2-2 0,-1 1 0,0-1 0,0-1 0,2 0 0,-2-1 0,2-1 0,-20-11 0,15 8 0,-1 1 0,1 1 0,-1 0 0,-24-5 0,29 8 0,0 0 0,-1-1 0,2-1 0,1 0 0,-1-1 0,-19-13 0,22 13 0,1 1 0,0 0 0,-1 1 0,-1 0 0,1 1 0,-1-2 0,2 4 0,-3-2 0,1 1 0,-21-2 0,31 5 0,1 0 0,0 0 0,0 0 0,-2 0 0,2 0 0,0 0 0,-1 0 0,1 0 0,0 0 0,0 0 0,-1 0 0,1 0 0,0 0 0,-2 0 0,2 0 0,0 0 0,-1 0 0,1 0 0,0 0 0,0 0 0,-1 1 0,1-1 0,0 0 0,0 0 0,-2 0 0,2 0 0,0 1 0,0-1 0,-1 0 0,1 0 0,0 0 0,0 2 0,0-2 0,0 0 0,-1 1 0,1-1 0,0 0 0,0 0 0,0 1 0,0-1 0,0 0 0,0 2 0,13 15 0,28 11 0,-18-17 0,0-2 0,0-1 0,1 0 0,0-1 0,34 5 0,-21-6 0,50 19 0,-37-11 0,4-2 0,-2-2 0,1-2 0,1-3 0,81-2 0,-103-2 0,-536-2 0,302 2 0,227-1 0,-7 1 0,-2-1 0,1 0 0,1-1 0,-1 0 0,-1-2 0,1 0 0,0-1 0,-1 0 0,0-1 0,0-2 0,16-6 0,-16 4 0,-8 5 0,0 0 0,-1-2 0,-1 2 0,14-12 0,-20 15 0,0 1 0,0 0 0,0 0 0,0-2 0,0 2 0,0 0 0,0 0 0,0-1 0,0 1 0,0 0 0,0 0 0,-1 0 0,1-1 0,0 1 0,0 0 0,0 0 0,0 0 0,-1 0 0,1-2 0,0 2 0,0 0 0,0 0 0,-2 0 0,2 0 0,0 0 0,0 0 0,-1 0 0,1-1 0,0 1 0,0 0 0,0 0 0,-1 0 0,1 0 0,0 0 0,0 0 0,-2 0 0,2 0 0,0 0 0,0 0 0,-1 1 0,1-1 0,0 0 0,0 0 0,-1 0 0,1 0 0,-22 0 0,-399 6 0,1011-6 0,-598 0 0,-2 0 0,2 0 0,-1 0 0,1-2 0,-2 1 0,2-2 0,0 2 0,0-2 0,0 1 0,0-1 0,0-1 0,0 0 0,-12-8 0,19 12 0,1-1 0,0 1 0,0 0 0,-1 0 0,1 0 0,0 0 0,0 0 0,0 0 0,0-2 0,-2 2 0,2 0 0,0 0 0,0 0 0,0-1 0,0 1 0,0 0 0,0 0 0,0 0 0,-1-1 0,1 1 0,0 0 0,0 0 0,0-2 0,0 2 0,0 0 0,0 0 0,0 0 0,0-1 0,0 1 0,0 0 0,0 0 0,0-1 0,0 1 0,1 0 0,-1 0 0,0 0 0,0-2 0,0 2 0,0 0 0,0 0 0,0 0 0,0-1 0,2 1 0,15-7 0,22 6 0,42 17 0,-98-9 0,-18-5 0,18 0 0,-17-4 0,0 5 0,-1 0 0,-41 9 0,1-2-1365,52-8-5461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57"/>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58"/>
    </inkml:context>
    <inkml:brush xml:id="br0">
      <inkml:brushProperty name="width" value="0.05" units="cm"/>
      <inkml:brushProperty name="height" value="0.05" units="cm"/>
      <inkml:brushProperty name="color" value="#FFFFFF"/>
    </inkml:brush>
  </inkml:definitions>
  <inkml:trace contextRef="#ctx0" brushRef="#br0">1158 144 24575,'-17'0'0,"-1"3"0,2-1 0,-17 5 0,-36 6 0,-9-13 0,55-1 0,-1 2 0,-30 3 0,54-4 0,0 0 0,0 0 0,-1 0 0,1 0 0,0 0 0,0 0 0,0 0 0,0 0 0,0 0 0,0 0 0,0 0 0,0 0 0,0 0 0,-1 0 0,1 0 0,0 0 0,0 0 0,0 0 0,0 0 0,0 2 0,0-2 0,0 0 0,0 0 0,0 0 0,0 0 0,0 0 0,0 0 0,0 0 0,0 0 0,0 0 0,0 0 0,0 1 0,0-1 0,-2 0 0,2 0 0,0 0 0,0 0 0,0 0 0,0 0 0,2 0 0,-2 0 0,0 0 0,0 1 0,0-1 0,0 0 0,0 0 0,0 0 0,0 0 0,0 0 0,0 0 0,0 0 0,0 0 0,0 0 0,0 0 0,0 2 0,0-2 0,0 0 0,0 0 0,0 0 0,1 0 0,-1 0 0,0 0 0,0 0 0,0 0 0,0 0 0,13 11 0,19 5 0,-13-11 0,-1 0 0,0 1 0,1-4 0,1 1 0,-1 0 0,-1-2 0,1-1 0,1 0 0,23-5 0,-42 5 0,1 0 0,-2 0 0,1 0 0,-1 0 0,1 0 0,1 0 0,-2-2 0,1 2 0,-1 0 0,1 0 0,-1-1 0,2 1 0,-2 0 0,1-1 0,-1 1 0,1 0 0,-1-2 0,2 2 0,-2-1 0,0 1 0,1-1 0,0-1 0,-10-10 0,-39-15 0,25 15 0,8 4 0,-1 0 0,0 2 0,0-1 0,0 2 0,-1-1 0,1 2 0,-2 0 0,-30-1 0,-10 2 0,-76 6 0,27 1 0,21-5 0,-93 2 0,176-1 0,2 0 0,-2 1 0,1-1 0,0 0 0,0 0 0,0 2 0,0-2 0,-1 1 0,2 0 0,-2-1 0,2 2 0,-1-1 0,0 0 0,0 1 0,0-1 0,0 0 0,1 1 0,0-1 0,-1 2 0,1-2 0,0 0 0,-1 2 0,0 1 0,0-3 0,2 2 0,0-2 0,0 1 0,0 0 0,0 0 0,0 0 0,0 0 0,0-1 0,0 2 0,0-2 0,2 0 0,-2 2 0,1-2 0,-1 1 0,1 0 0,-1 0 0,2-1 0,-1 0 0,-1 1 0,1 1 0,1-2 0,-1 0 0,0 1 0,1-1 0,-1 0 0,0-1 0,1 2 0,2 0 0,8 8 0,2-2 0,0 0 0,1-2 0,-2 1 0,2 0 0,1-2 0,-2-1 0,2 0 0,-1 0 0,31 1 0,15-1 0,94-6 0,-64-2 0,9 4 0,-58 0 0,-36 0 0,-11 0 0,-42 0 0,-15 1 0,-3-2 0,1-3 0,-120-23 0,127 16 0,0 2 0,-1 4 0,1 2 0,-61 3 0,74 1 0,36-1 0,6 0 0,-2 0 0,0 0 0,1 0 0,-1 0 0,0 0 0,1 0 0,-1-1 0,1 1 0,-1-1 0,0-1 0,2 1 0,-2 0 0,1-1 0,-4-2 0,7 4 0,0 0 0,0-1 0,0 1 0,0-1 0,0 1 0,0-2 0,0 2 0,0-1 0,0 1 0,2-1 0,-2 1 0,0 0 0,0-2 0,0 2 0,1-1 0,-1 1 0,0 0 0,0-2 0,1 2 0,-1 0 0,0-1 0,0 1 0,2 0 0,-2-1 0,1 1 0,-1 0 0,0 0 0,1-2 0,1 2 0,18-14 0,-19 14 0,17-11 0,0 0 0,1 2 0,1 1 0,0 0 0,0 1 0,0 2 0,0 0 0,2 1 0,35-3 0,-26 3 0,-2-3 0,2 1 0,32-15 0,-26 9 0,56-10 0,-37 15 0,0 3 0,64 4 0,-470 1 0,342-2 0,1 1 0,1 1 0,-3-1 0,3 2 0,-1-1 0,0 0 0,1 1 0,-1 0 0,0 0 0,1 0 0,-1 2 0,0-1 0,2 1 0,-2-1 0,2 2 0,-11 7 0,11-5 0,1-1 0,-2 1 0,2 0 0,0 1 0,0-1 0,0 1 0,1 0 0,1 0 0,-1 0 0,0 0 0,2 0 0,0 0 0,-2 16 0,0-3 0,-2 2 0,0-2 0,-2 1 0,0-1 0,-2 0 0,-14 26 0,19-39 9,0-1 1,-1 0-1,0-1 0,-1 0 0,1 0 1,-2 0-1,2-1 0,-2 0 0,0 1 0,1-2 1,-2 0-1,-7 4 0,2-1-221,-1-2 0,2 0 0,-2 1-1,0-2 1,1-2 0,-18 4 0,7-5-6614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6"/>
    </inkml:context>
    <inkml:brush xml:id="br0">
      <inkml:brushProperty name="width" value="0.05" units="cm"/>
      <inkml:brushProperty name="height" value="0.05" units="cm"/>
      <inkml:brushProperty name="color" value="#FFFFFF"/>
    </inkml:brush>
  </inkml:definitions>
  <inkml:trace contextRef="#ctx0" brushRef="#br0">1 1 24575,'103'88'0,"-71"-62"0,52 50 0,-76-67 0,0-1 0,0 0 0,2-1 0,-1 1 0,15 7 0,-20-13 0,0 1 0,0-2 0,2 2 0,-2-2 0,1 1 0,-1-1 0,1 0 0,-1-1 0,2 2 0,-1-2 0,-1 0 0,1 0 0,1 0 0,-2 0 0,6-2 0,-10 2 0,2 0 0,-2 0 0,1 0 0,0-1 0,-1 1 0,2 0 0,-2 0 0,1 0 0,-1-1 0,1 1 0,-1 0 0,0 0 0,2-2 0,-2 2 0,1 0 0,-1-1 0,0 1 0,1 0 0,-1-1 0,0 1 0,2-2 0,-2 2 0,0-1 0,1 1 0,-1-1 0,0 1 0,0-2 0,0 2 0,1-2 0,-10-18 0,-28-15 0,17 23 0,1 1 0,-39-13 0,44 19 0,-2-2 0,1 0 0,0-1 0,2 0 0,-2 0 0,-20-18 0,34 26 0,1-2 0,-1 2 0,-1-1 0,2 1 0,-1-1 0,0-1 0,1 2 0,-2-1 0,2 0 0,-1 1 0,1-2 0,0 1 0,-1 0 0,1 1 0,0-2 0,-2 1 0,2-1 0,0 1 0,0 1 0,0-1 0,0-1 0,0 1 0,0 0 0,0-1 0,0 1 0,0 1 0,0-3 0,2 2 0,-1 0 0,0-1 0,-1 1 0,2 0 0,-1 1 0,0-2 0,1 1 0,-1 1 0,0-1 0,1-1 0,-1 2 0,2-1 0,-2 1 0,0 0 0,1-1 0,2 1 0,10-3 0,1 0 0,1 2 0,14 1 0,-25 0 0,39 1 0,-5 1 0,-74-13 0,-69-2-1365,73 10-5461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8"/>
    </inkml:context>
    <inkml:brush xml:id="br0">
      <inkml:brushProperty name="width" value="0.05" units="cm"/>
      <inkml:brushProperty name="height" value="0.05" units="cm"/>
      <inkml:brushProperty name="color" value="#FFFFFF"/>
    </inkml:brush>
  </inkml:definitions>
  <inkml:trace contextRef="#ctx0" brushRef="#br0">504 135 24575,'199'0'0,"-335"-3"0,-153 6 0,193 10 0,60-6 0,-61 2 0,56-3 0,33 0 0,28 3 0,28-3 0,2-2 0,-2-1 0,71-7 0,-16 1 0,398 3 0,-970 0 0,467 0 0,1 0 0,0 0 0,-1 0 0,1 0 0,0 0 0,-1 0 0,1 0 0,0 0 0,-1 0 0,1-1 0,0 1 0,-1 0 0,1-1 0,0 1 0,-1-2 0,1 2 0,0-1 0,-2 0 0,3 1 0,0-2 0,0 1 0,0 1 0,0-1 0,0 1 0,1 0 0,-1-2 0,0 2 0,0-1 0,0 1 0,2-2 0,-2 2 0,0-1 0,0 1 0,1-1 0,-1 1 0,0 0 0,1-2 0,-1 2 0,2 0 0,-2-1 0,0 1 0,1 0 0,-1 0 0,1-1 0,53-29 0,-50 28 0,19-10 0,-2 0 0,-1-2 0,2 0 0,-4-1 0,34-33 0,-50 46 0,-1 0 0,0 0 0,1 1 0,-1 0 0,0-1 0,1 1 0,0 0 0,0-1 0,-1 1 0,2 0 0,-2-1 0,2 1 0,-2 1 0,2-1 0,-2 1 0,2-2 0,-1 2 0,0-1 0,3 1 0,-4 1 0,1-1 0,-1 2 0,1-1 0,-1-1 0,0 1 0,1 1 0,-1-1 0,0 0 0,-1 1 0,2-1 0,-1 0 0,-1 1 0,1-1 0,1 0 0,-2 1 0,1-1 0,-1 2 0,0-2 0,1 0 0,-1 1 0,0-1 0,0 2 0,0-2 0,0 0 0,0 1 0,0 2 0,2 1 0,-2 0 0,0 1 0,0-1 0,0 1 0,0-2 0,-2 1 0,2 0 0,-1 1 0,0-1 0,-1-1 0,1 1 0,-2-1 0,1 2 0,0-2 0,0 1 0,-1-1 0,0 0 0,-1 0 0,1 0 0,-1 0 0,2 0 0,-2-1 0,-4 3 0,-2 0 0,2-1 0,-1 0 0,0-1 0,-1 0 0,1 1 0,0-3 0,-2 1 0,2-2 0,-2 2 0,-19 0 0,-82 10 0,65-6 0,-57-1 0,25-6 0,47 0 0,27 0 0,11 0 0,17 0 0,16-1 0,0 1 0,-1 3 0,1-1 0,56 16 0,-87-16 95,-12 1-1555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9"/>
    </inkml:context>
    <inkml:brush xml:id="br0">
      <inkml:brushProperty name="width" value="0.05" units="cm"/>
      <inkml:brushProperty name="height" value="0.05" units="cm"/>
      <inkml:brushProperty name="color" value="#FFFFFF"/>
    </inkml:brush>
  </inkml:definitions>
  <inkml:trace contextRef="#ctx0" brushRef="#br0">218 168 24575,'2'0'0,"1"0"0,1 0 0,-1 0 0,-1 0 0,2 0 0,-1-1 0,1 1 0,-1 0 0,-1-1 0,1-1 0,1 1 0,-1 0 0,-1-1 0,1 1 0,0 0 0,-1-1 0,1 0 0,0 0 0,-1 0 0,1 0 0,-2 0 0,2-1 0,-2 0 0,2 1 0,-2-1 0,2 0 0,-2 1 0,1-1 0,-1 0 0,0 1 0,-1-2 0,2 1 0,0-5 0,-3 11 0,-32 72 0,29-66 0,-2 0 0,2-1 0,-2 2 0,0-2 0,0 0 0,-1 0 0,-9 10 0,11-15 0,-2 1 0,2-1 0,-2-1 0,2 1 0,-2 0 0,0-2 0,2 0 0,-2 1 0,0-1 0,-10 0 0,-69-2 0,61 0 0,24 1 0,-1 0 0,2 0 0,-1 0 0,0 0 0,1 0 0,-2 0 0,1 0 0,1 0 0,-1 0 0,1 0 0,-2 0 0,1-2 0,1 2 0,-1 0 0,1 0 0,-2-1 0,1 1 0,1 0 0,-1-1 0,1 1 0,-2 0 0,2-2 0,-1 1 0,13-12 0,51-18 0,-43 22 0,28-19-341,-1-5 0,-2 1-1,81-79 1,-103 90-6485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18:32:40.863"/>
    </inkml:context>
    <inkml:brush xml:id="br0">
      <inkml:brushProperty name="width" value="0.05" units="cm"/>
      <inkml:brushProperty name="height" value="0.05" units="cm"/>
      <inkml:brushProperty name="color" value="#FFFFFF"/>
    </inkml:brush>
  </inkml:definitions>
  <inkml:trace contextRef="#ctx0" brushRef="#br0">448 175 24575,'-7'-4'0,"2"0"0,0 0 0,-2 0 0,0 1 0,2 0 0,-2 1 0,0-1 0,1 0 0,-9 1 0,-24-12 0,11 1 0,-56-24 0,77 34 0,1 0 0,-1 1 0,0 0 0,-1 1 0,2 0 0,-3 1 0,3 0 0,-1-2 0,-13 4 0,19-2 0,-1 0 0,1 1 0,0-1 0,-1 0 0,2 0 0,-1 0 0,0 1 0,-1-1 0,1 0 0,0 2 0,-1-2 0,1 1 0,1-1 0,-1 1 0,-1-1 0,1 2 0,1-2 0,-1 1 0,-1 0 0,2 1 0,-1-2 0,0 1 0,1 0 0,-2 1 0,2-1 0,-1 2 0,1-1 0,0 0 0,0 0 0,0 0 0,1-1 0,-1 2 0,0-2 0,2 2 0,-2-2 0,1 0 0,-1 2 0,1-2 0,1 1 0,-1-1 0,-1 2 0,4-1 0,1 6 0,2 0 0,1-1 0,-1 0 0,1-1 0,15 10 0,-3-6 0,1 1 0,2-3 0,-2 0 0,2-3 0,0 2 0,-1-3 0,2 0 0,34 0 0,-55-4 0,-1 0 0,0 0 0,0 0 0,1 0 0,0-2 0,-1 2 0,1-1 0,0 1 0,-2-1 0,2-1 0,-1 1 0,1 0 0,-2-1 0,2 1 0,-2 0 0,2-1 0,-2 1 0,2-2 0,-2 2 0,1 0 0,-1-2 0,0 2 0,2-2 0,-2 0 0,-1 2 0,2-2 0,-1 1 0,0 0 0,-1 0 0,2-1 0,-2 0 0,1 1 0,-1-1 0,0 0 0,0 0 0,0-1 0,0-1 0,0 0 0,0-1 0,0 1 0,-1 1 0,1-1 0,-2-1 0,1 2 0,0-1 0,-2 1 0,2-1 0,-2 1 0,0-2 0,2 2 0,-3 0 0,1 0 0,1 0 0,-8-6 0,1 2 0,-2 0 0,0-1 0,1 3 0,-1-1 0,-1 0 0,1 2 0,-1 0 0,0-1 0,-1 2 0,1 0 0,0 2 0,-2-1 0,1 2 0,1-2 0,-1 3 0,-23 0 0,28 0 0,0 0 0,0 0 0,0 1 0,0 1 0,-1-1 0,1 0 0,0 2 0,-9 2 0,14-2 0,1-2 0,-1 2 0,0-2 0,1 2 0,-1 0 0,0-1 0,2 1 0,-2 0 0,2-1 0,0 1 0,-2 0 0,2-1 0,-1 2 0,1-1 0,0 0 0,1 1 0,-2-1 0,2-1 0,-1 2 0,1-1 0,0 1 0,0 5 0,-1 1 0,1-1 0,0-1 0,1 1 0,-1 1 0,1-2 0,2 1 0,-2-1 0,2 0 0,0 1 0,-1 0 0,2-1 0,0 0 0,0 0 0,8 10 0,-4-10 0,-1 2 0,1-4 0,0 2 0,2-1 0,-2 1 0,1-3 0,0 2 0,1-2 0,0 1 0,13 3 0,8 2 0,0-2 0,1-2 0,0 0 0,0-3 0,0 0 0,63-3 0,-39 0 0,-41 1 0,1-1 0,-2-1 0,1 0 0,1-1 0,-1-1 0,29-7 0,-41 8 0,-1-1 0,1 1 0,-2 0 0,2-1 0,0 1 0,-2 0 0,2-2 0,-2 2 0,2-1 0,-2 0 0,0 0 0,1 0 0,-1-1 0,0 2 0,1-2 0,-1 0 0,0 1 0,1-1 0,-2 0 0,1 2 0,-1-2 0,1 0 0,-1 1 0,0-1 0,0 0 0,0 1 0,0-1 0,0 0 0,0 1 0,0-1 0,-1 0 0,1 1 0,-1-1 0,-1-2 0,1-2 0,-2 2 0,1-2 0,-1 0 0,0 2 0,1 0 0,-2-2 0,0 2 0,0-1 0,0 1 0,0 1 0,0-1 0,-11-8 0,7 8 0,-1 0 0,-1 1 0,1 0 0,0 0 0,-1 0 0,-1 1 0,2 0 0,-2 2 0,-9-2 0,-17 1 0,-46 2 0,54 1 0,-1-1 0,-42-7 0,22-1 0,1 3 0,-2 1 0,-96 5 0,144-1 0,1 0 0,-1 0 0,0 2 0,1-2 0,-1 1 0,0-1 0,1 1 0,-1 1 0,0-1 0,1 0 0,-1 1 0,0-1 0,-3 4 0,4-3 0,1-2 0,1 1 0,-1 0 0,-1 1 0,2-1 0,-1 0 0,1 1 0,-1-1 0,1 0 0,0 2 0,-2-2 0,2 1 0,0-1 0,0 0 0,0 1 0,-1-1 0,1 2 0,0-2 0,1 2 0,-1 1 0,2 1 0,-1-1 0,2 0 0,-2 0 0,0 0 0,2 0 0,-2 0 0,2-1 0,0 1 0,-1 0 0,1-1 0,1 1 0,-1-2 0,-1 1 0,2 0 0,4 3 0,7 1 0,1 1 0,-1-3 0,1 1 0,0-1 0,0-1 0,0 0 0,1-1 0,20-1 0,4 5 0,-32-6 0,38 5 0,-45-6 0,0 0 0,0 0 0,-1 0 0,0 0 0,2 0 0,-2 0 0,1 0 0,-1-2 0,0 2 0,2 0 0,-2-1 0,1 1 0,-1-1 0,0 1 0,1-2 0,-1 1 0,0 1 0,1-1 0,-1-1 0,0 1 0,1 0 0,0-2 0,-2 2 0,0 1 0,0-2 0,0 1 0,0 0 0,0-1 0,0 1 0,0 0 0,0 1 0,-1-2 0,1 1 0,0 0 0,-1-1 0,1 2 0,0-1 0,-2 0 0,2-1 0,-1 2 0,1-1 0,-1 0 0,1 1 0,-2-2 0,2 1 0,-1 1 0,0-1 0,-1 1 0,2-2 0,-1 2 0,0-1 0,-1 1 0,0-1 0,-36-18 0,-9 7 0,18 4 0,61 5 0,144 6-1365,-150-3-5461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cf506b6ca_0_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3cf506b6c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182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68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Paycheck Example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Let’s run through this paycheck example that I believe will bring clarity to our plan as well. As we look at the current paycheck on the left, we can see “John Smith’s” paycheck. His gross pay was $2,187 per pay period and this a semi-monthly example. There are his current deductions the $41.87 and the $367.08 for a 401k. On the right-hand side, you can see all the FICA and tax deductions as well leaving his net pay at $1,392.64. Let’s move over to the right side for an example of the same employee but who is now enrolled in the Champ Plan. Same gross pay, but now a Champ Claims Funding for $600 has been added. This is the self-funded, self-insured limited schedule plan that is done through a cafeteria 125 plan. Because it falls under the 125 plan it is take on a pre-tax basis. If you look over to the FICA and tax deductions now you will see that all those deductions have decreased relative to the $600 pre-tax Champ Claims Funding portion. As we mentioned earlier very few employees would opt into this plan regardless of the additional benefits if it cost them money out of their paycheck.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That is where the Champ Benefit comes in to make that employee whole on their paycheck. In this example for “John Smith” his net pay increases by $62.92 per pay period or an additional $125.84 per month increase simply by participating in the Champ Plan. This benefit is not a reimbursement it is an indemnity type benefit that is non-taxable. I imagine you are familiar with an Aflac type indemnity benefit. If you were to have a hospital indemnity that pays $3,000 upon a hospital visit that is an indemnity benefit that is triggered by a specific event. The Champ Plan Benefit is very similar to that type of indemnity that has a specific benefit tied to different triggers or diagnostic codes. The events that we talked about earlier as part of the Predictive Med Model trigger different CPT and 213D expenses causing an explanation of benefits. Our technology provides several ways for these triggers to occur that justify the Champ benefit amount. Now to be clear both the claims funding and the benefit amounts are static per pay period. We wish that all employees would jump at our plan simply for the benefits, however we find the monthly increase in their pay to be the initial driving 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This same initial driving force is what drives the employer as well to be supportive and to push for their employees to participate in the plan. If we turn our attention to the very top of this example, we will see the monetary benefit of the Champ plan to the employer. That Champ Claims Funding that is being fully funded by the employee is on a pre-tax basis, right? This creates a tax savings for the employer as well. They will not have to pay the 7.65% FICA on those claim funding amounts. Now nothing is for free. If I said it was, you would know it was too good to be true and that I was lying. We do have an admin fee for operating and making this plan possible. This example at the top is for a 100-employee business. The $60,000 is the total claims funding by all employees per pay period. The business saves the 7.65% which is the $4,590 per pay period. Less the admin fee which is $44 per employee leaving a net increase of profits for the business of $2,390 per pay period. That would equate to an annual savings of $57,360 for the business. That is an obvious and clear benefit to having this plan.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The not always obvious benefit to the Champ Plan is the long-term benefits. We all know the current healthcare system has room for improvement. One major issue for businesses and employees alike is the premiums just continually rise every year. Reasons for this are varied, but the often-cited ones are the utilization or overutilization of the primary plan. Now that Champ will become the front line of defense absorbing many of the common utilization, but also preventing the bigger ones through the work on the predictive med model. Year after year we will see an offsetting to those rising premiums by reducing the stop loss and in some cases even a decrease in those premiums cause additional savings to employer and employee depending on how your plan is operated.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TRANSITION – Q&amp;A</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stop for a moment and see what questions you have on how this plan works and will work for your business. </a:t>
            </a:r>
          </a:p>
        </p:txBody>
      </p:sp>
    </p:spTree>
    <p:extLst>
      <p:ext uri="{BB962C8B-B14F-4D97-AF65-F5344CB8AC3E}">
        <p14:creationId xmlns:p14="http://schemas.microsoft.com/office/powerpoint/2010/main" val="426569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28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1026" y="1125136"/>
            <a:ext cx="12875491"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471013" y="4282678"/>
            <a:ext cx="12875491"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71013" y="1671478"/>
            <a:ext cx="12875491"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471013" y="4763362"/>
            <a:ext cx="12875491"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1013" y="3250173"/>
            <a:ext cx="12875491"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471013" y="1741518"/>
            <a:ext cx="12875491"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471013" y="1741518"/>
            <a:ext cx="604417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7302293" y="1741518"/>
            <a:ext cx="604417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71013" y="672482"/>
            <a:ext cx="12875491"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71013" y="839573"/>
            <a:ext cx="42432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471013" y="2099840"/>
            <a:ext cx="42432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40822" y="680227"/>
            <a:ext cx="9622618"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908800" y="-189"/>
            <a:ext cx="69088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401200" y="1863464"/>
            <a:ext cx="6112582"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401200" y="4235758"/>
            <a:ext cx="6112582"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7464134" y="1094158"/>
            <a:ext cx="5798133"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71013" y="6392869"/>
            <a:ext cx="9065018"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12802826" y="7046639"/>
            <a:ext cx="829188"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013" y="672482"/>
            <a:ext cx="12875491"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471013" y="1741518"/>
            <a:ext cx="12875491"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12802826" y="7046639"/>
            <a:ext cx="829188"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34.jpg"/><Relationship Id="rId21" Type="http://schemas.openxmlformats.org/officeDocument/2006/relationships/customXml" Target="../ink/ink7.xml"/><Relationship Id="rId34" Type="http://schemas.openxmlformats.org/officeDocument/2006/relationships/customXml" Target="../ink/ink14.xml"/><Relationship Id="rId7" Type="http://schemas.openxmlformats.org/officeDocument/2006/relationships/image" Target="NULL"/><Relationship Id="rId12" Type="http://schemas.openxmlformats.org/officeDocument/2006/relationships/customXml" Target="../ink/ink4.xml"/><Relationship Id="rId25" Type="http://schemas.openxmlformats.org/officeDocument/2006/relationships/customXml" Target="../ink/ink9.xml"/><Relationship Id="rId33" Type="http://schemas.openxmlformats.org/officeDocument/2006/relationships/image" Target="NULL"/><Relationship Id="rId2" Type="http://schemas.openxmlformats.org/officeDocument/2006/relationships/notesSlide" Target="../notesSlides/notesSlide3.xm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37.jpg"/><Relationship Id="rId24" Type="http://schemas.openxmlformats.org/officeDocument/2006/relationships/image" Target="NULL"/><Relationship Id="rId32" Type="http://schemas.openxmlformats.org/officeDocument/2006/relationships/customXml" Target="../ink/ink13.xml"/><Relationship Id="rId37" Type="http://schemas.openxmlformats.org/officeDocument/2006/relationships/image" Target="../media/image38.jpg"/><Relationship Id="rId5" Type="http://schemas.openxmlformats.org/officeDocument/2006/relationships/image" Target="../media/image36.jpg"/><Relationship Id="rId23" Type="http://schemas.openxmlformats.org/officeDocument/2006/relationships/customXml" Target="../ink/ink8.xml"/><Relationship Id="rId28" Type="http://schemas.openxmlformats.org/officeDocument/2006/relationships/customXml" Target="../ink/ink11.xml"/><Relationship Id="rId36" Type="http://schemas.openxmlformats.org/officeDocument/2006/relationships/image" Target="NULL"/><Relationship Id="rId10" Type="http://schemas.openxmlformats.org/officeDocument/2006/relationships/customXml" Target="../ink/ink3.xml"/><Relationship Id="rId19" Type="http://schemas.openxmlformats.org/officeDocument/2006/relationships/customXml" Target="../ink/ink6.xml"/><Relationship Id="rId31" Type="http://schemas.openxmlformats.org/officeDocument/2006/relationships/image" Target="NULL"/><Relationship Id="rId4" Type="http://schemas.openxmlformats.org/officeDocument/2006/relationships/image" Target="../media/image35.jpg"/><Relationship Id="rId9" Type="http://schemas.openxmlformats.org/officeDocument/2006/relationships/image" Target="NULL"/><Relationship Id="rId14" Type="http://schemas.openxmlformats.org/officeDocument/2006/relationships/customXml" Target="../ink/ink5.xml"/><Relationship Id="rId22" Type="http://schemas.openxmlformats.org/officeDocument/2006/relationships/image" Target="NULL"/><Relationship Id="rId27" Type="http://schemas.openxmlformats.org/officeDocument/2006/relationships/customXml" Target="../ink/ink10.xml"/><Relationship Id="rId30" Type="http://schemas.openxmlformats.org/officeDocument/2006/relationships/customXml" Target="../ink/ink12.xml"/><Relationship Id="rId35" Type="http://schemas.openxmlformats.org/officeDocument/2006/relationships/customXml" Target="../ink/ink15.xml"/><Relationship Id="rId8"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6522" b="6513"/>
          <a:stretch/>
        </p:blipFill>
        <p:spPr>
          <a:xfrm>
            <a:off x="436228" y="826187"/>
            <a:ext cx="7070657" cy="2897392"/>
          </a:xfrm>
          <a:prstGeom prst="rect">
            <a:avLst/>
          </a:prstGeom>
          <a:noFill/>
          <a:ln>
            <a:noFill/>
          </a:ln>
        </p:spPr>
      </p:pic>
      <p:pic>
        <p:nvPicPr>
          <p:cNvPr id="55" name="Google Shape;55;p13"/>
          <p:cNvPicPr preferRelativeResize="0"/>
          <p:nvPr/>
        </p:nvPicPr>
        <p:blipFill rotWithShape="1">
          <a:blip r:embed="rId4">
            <a:alphaModFix/>
          </a:blip>
          <a:srcRect r="25700"/>
          <a:stretch/>
        </p:blipFill>
        <p:spPr>
          <a:xfrm>
            <a:off x="8775865" y="-47429"/>
            <a:ext cx="5041735" cy="7438748"/>
          </a:xfrm>
          <a:prstGeom prst="rect">
            <a:avLst/>
          </a:prstGeom>
          <a:noFill/>
          <a:ln>
            <a:noFill/>
          </a:ln>
        </p:spPr>
      </p:pic>
      <p:pic>
        <p:nvPicPr>
          <p:cNvPr id="56" name="Google Shape;56;p13"/>
          <p:cNvPicPr preferRelativeResize="0"/>
          <p:nvPr/>
        </p:nvPicPr>
        <p:blipFill>
          <a:blip r:embed="rId5">
            <a:alphaModFix/>
          </a:blip>
          <a:stretch>
            <a:fillRect/>
          </a:stretch>
        </p:blipFill>
        <p:spPr>
          <a:xfrm>
            <a:off x="0" y="5849564"/>
            <a:ext cx="13817600" cy="1922836"/>
          </a:xfrm>
          <a:prstGeom prst="rect">
            <a:avLst/>
          </a:prstGeom>
          <a:noFill/>
          <a:ln>
            <a:noFill/>
          </a:ln>
        </p:spPr>
      </p:pic>
      <p:sp>
        <p:nvSpPr>
          <p:cNvPr id="58" name="Google Shape;58;p13"/>
          <p:cNvSpPr txBox="1">
            <a:spLocks noGrp="1"/>
          </p:cNvSpPr>
          <p:nvPr>
            <p:ph type="subTitle" idx="1"/>
          </p:nvPr>
        </p:nvSpPr>
        <p:spPr>
          <a:xfrm>
            <a:off x="574200" y="4048821"/>
            <a:ext cx="9372600" cy="1197600"/>
          </a:xfrm>
          <a:prstGeom prst="rect">
            <a:avLst/>
          </a:prstGeom>
        </p:spPr>
        <p:txBody>
          <a:bodyPr spcFirstLastPara="1" wrap="square" lIns="113100" tIns="113100" rIns="113100" bIns="113100" anchor="t" anchorCtr="0">
            <a:normAutofit/>
          </a:bodyPr>
          <a:lstStyle/>
          <a:p>
            <a:pPr marL="0" indent="0" algn="l"/>
            <a:r>
              <a:rPr lang="en" sz="2700" dirty="0">
                <a:solidFill>
                  <a:schemeClr val="dk1"/>
                </a:solidFill>
                <a:latin typeface="Heebo Light"/>
                <a:ea typeface="Heebo Light"/>
                <a:cs typeface="Heebo Light"/>
                <a:sym typeface="Heebo Light"/>
              </a:rPr>
              <a:t>Introducing</a:t>
            </a:r>
            <a:endParaRPr sz="2700" dirty="0">
              <a:solidFill>
                <a:schemeClr val="dk1"/>
              </a:solidFill>
              <a:latin typeface="Heebo Light"/>
              <a:ea typeface="Heebo Light"/>
              <a:cs typeface="Heebo Light"/>
              <a:sym typeface="Heebo Light"/>
            </a:endParaRPr>
          </a:p>
        </p:txBody>
      </p:sp>
      <p:sp>
        <p:nvSpPr>
          <p:cNvPr id="59" name="Google Shape;59;p13"/>
          <p:cNvSpPr txBox="1"/>
          <p:nvPr/>
        </p:nvSpPr>
        <p:spPr>
          <a:xfrm>
            <a:off x="685609" y="6720480"/>
            <a:ext cx="6483600" cy="670838"/>
          </a:xfrm>
          <a:prstGeom prst="rect">
            <a:avLst/>
          </a:prstGeom>
          <a:noFill/>
          <a:ln>
            <a:noFill/>
          </a:ln>
        </p:spPr>
        <p:txBody>
          <a:bodyPr spcFirstLastPara="1" wrap="square" lIns="113100" tIns="113100" rIns="113100" bIns="113100" anchor="t" anchorCtr="0">
            <a:spAutoFit/>
          </a:bodyPr>
          <a:lstStyle/>
          <a:p>
            <a:pPr>
              <a:lnSpc>
                <a:spcPct val="115000"/>
              </a:lnSpc>
            </a:pPr>
            <a:r>
              <a:rPr lang="en" sz="2500" dirty="0">
                <a:solidFill>
                  <a:schemeClr val="lt1"/>
                </a:solidFill>
                <a:latin typeface="Heebo Light"/>
                <a:ea typeface="Heebo Light"/>
                <a:cs typeface="Heebo Light"/>
                <a:sym typeface="Heebo Light"/>
              </a:rPr>
              <a:t>Engage   |   Educate   |   Monitor   |   Manage</a:t>
            </a:r>
            <a:endParaRPr sz="2500" dirty="0">
              <a:solidFill>
                <a:schemeClr val="lt1"/>
              </a:solidFill>
              <a:latin typeface="Heebo Light"/>
              <a:ea typeface="Heebo Light"/>
              <a:cs typeface="Heebo Light"/>
              <a:sym typeface="Heebo Light"/>
            </a:endParaRPr>
          </a:p>
        </p:txBody>
      </p:sp>
      <p:sp>
        <p:nvSpPr>
          <p:cNvPr id="57" name="Google Shape;57;p13"/>
          <p:cNvSpPr txBox="1">
            <a:spLocks noGrp="1"/>
          </p:cNvSpPr>
          <p:nvPr>
            <p:ph type="ctrTitle"/>
          </p:nvPr>
        </p:nvSpPr>
        <p:spPr>
          <a:xfrm>
            <a:off x="574200" y="4396840"/>
            <a:ext cx="9372600" cy="1197600"/>
          </a:xfrm>
          <a:prstGeom prst="rect">
            <a:avLst/>
          </a:prstGeom>
        </p:spPr>
        <p:txBody>
          <a:bodyPr spcFirstLastPara="1" wrap="square" lIns="113100" tIns="113100" rIns="113100" bIns="113100" anchor="b" anchorCtr="0">
            <a:normAutofit/>
          </a:bodyPr>
          <a:lstStyle/>
          <a:p>
            <a:pPr algn="l"/>
            <a:r>
              <a:rPr lang="en-US" sz="5600" dirty="0">
                <a:solidFill>
                  <a:srgbClr val="2490E9"/>
                </a:solidFill>
                <a:latin typeface="Heebo Light"/>
                <a:ea typeface="Heebo Light"/>
                <a:cs typeface="Heebo Light"/>
                <a:sym typeface="Heebo Light"/>
              </a:rPr>
              <a:t>T</a:t>
            </a:r>
            <a:r>
              <a:rPr lang="en" sz="5600" dirty="0">
                <a:solidFill>
                  <a:srgbClr val="2490E9"/>
                </a:solidFill>
                <a:latin typeface="Heebo Light"/>
                <a:ea typeface="Heebo Light"/>
                <a:cs typeface="Heebo Light"/>
                <a:sym typeface="Heebo Light"/>
              </a:rPr>
              <a:t>he</a:t>
            </a:r>
            <a:r>
              <a:rPr lang="en" sz="5600" b="1" dirty="0">
                <a:solidFill>
                  <a:srgbClr val="2490E9"/>
                </a:solidFill>
                <a:latin typeface="Heebo Black" pitchFamily="2" charset="-79"/>
                <a:ea typeface="Heebo Black"/>
                <a:cs typeface="Heebo Black" pitchFamily="2" charset="-79"/>
                <a:sym typeface="Heebo Black"/>
              </a:rPr>
              <a:t> CHAMP</a:t>
            </a:r>
            <a:r>
              <a:rPr lang="en" sz="5600" dirty="0">
                <a:solidFill>
                  <a:srgbClr val="2490E9"/>
                </a:solidFill>
                <a:latin typeface="Heebo Light"/>
                <a:ea typeface="Heebo Light"/>
                <a:cs typeface="Heebo Light"/>
                <a:sym typeface="Heebo Light"/>
              </a:rPr>
              <a:t> Plan</a:t>
            </a:r>
            <a:r>
              <a:rPr lang="en-US" sz="1600" dirty="0">
                <a:effectLst/>
                <a:latin typeface="Trebuchet MS" panose="020B0703020202090204" pitchFamily="34" charset="0"/>
              </a:rPr>
              <a:t> </a:t>
            </a:r>
            <a:r>
              <a:rPr lang="en-US" sz="5600" dirty="0">
                <a:solidFill>
                  <a:srgbClr val="2490E9"/>
                </a:solidFill>
                <a:effectLst/>
                <a:latin typeface="Trebuchet MS" panose="020B0703020202090204" pitchFamily="34" charset="0"/>
              </a:rPr>
              <a:t>™</a:t>
            </a:r>
            <a:endParaRPr sz="5600" dirty="0">
              <a:solidFill>
                <a:srgbClr val="2490E9"/>
              </a:solidFill>
              <a:latin typeface="Heebo" pitchFamily="2" charset="-79"/>
              <a:ea typeface="Lexend Thin"/>
              <a:cs typeface="Heebo" pitchFamily="2" charset="-79"/>
              <a:sym typeface="Lexend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5A02D6EC-23D8-2015-BDBE-2642053451C0}"/>
              </a:ext>
            </a:extLst>
          </p:cNvPr>
          <p:cNvGrpSpPr/>
          <p:nvPr/>
        </p:nvGrpSpPr>
        <p:grpSpPr>
          <a:xfrm>
            <a:off x="741374" y="1348524"/>
            <a:ext cx="12334852" cy="5023466"/>
            <a:chOff x="698491" y="1348524"/>
            <a:chExt cx="12334852" cy="5023466"/>
          </a:xfrm>
        </p:grpSpPr>
        <p:grpSp>
          <p:nvGrpSpPr>
            <p:cNvPr id="57" name="Group 56">
              <a:extLst>
                <a:ext uri="{FF2B5EF4-FFF2-40B4-BE49-F238E27FC236}">
                  <a16:creationId xmlns:a16="http://schemas.microsoft.com/office/drawing/2014/main" id="{BFFBE553-2A2D-8B12-C4F0-B5E098EE0AB0}"/>
                </a:ext>
              </a:extLst>
            </p:cNvPr>
            <p:cNvGrpSpPr/>
            <p:nvPr/>
          </p:nvGrpSpPr>
          <p:grpSpPr>
            <a:xfrm>
              <a:off x="698491" y="1356612"/>
              <a:ext cx="3512630" cy="5015378"/>
              <a:chOff x="698491" y="1356612"/>
              <a:chExt cx="3512630" cy="5015378"/>
            </a:xfrm>
          </p:grpSpPr>
          <p:grpSp>
            <p:nvGrpSpPr>
              <p:cNvPr id="2" name="object 2">
                <a:extLst>
                  <a:ext uri="{FF2B5EF4-FFF2-40B4-BE49-F238E27FC236}">
                    <a16:creationId xmlns:a16="http://schemas.microsoft.com/office/drawing/2014/main" id="{C2638CC5-2726-1A7D-A9ED-1C16AA55F49E}"/>
                  </a:ext>
                </a:extLst>
              </p:cNvPr>
              <p:cNvGrpSpPr/>
              <p:nvPr/>
            </p:nvGrpSpPr>
            <p:grpSpPr>
              <a:xfrm>
                <a:off x="698491" y="1356612"/>
                <a:ext cx="3474720" cy="4335243"/>
                <a:chOff x="124346" y="1566663"/>
                <a:chExt cx="3060065" cy="3817620"/>
              </a:xfrm>
              <a:solidFill>
                <a:srgbClr val="4185F4"/>
              </a:solidFill>
            </p:grpSpPr>
            <p:sp>
              <p:nvSpPr>
                <p:cNvPr id="3" name="object 3">
                  <a:extLst>
                    <a:ext uri="{FF2B5EF4-FFF2-40B4-BE49-F238E27FC236}">
                      <a16:creationId xmlns:a16="http://schemas.microsoft.com/office/drawing/2014/main" id="{6924BB74-7E92-4439-64C9-CCB54B371169}"/>
                    </a:ext>
                  </a:extLst>
                </p:cNvPr>
                <p:cNvSpPr/>
                <p:nvPr/>
              </p:nvSpPr>
              <p:spPr>
                <a:xfrm>
                  <a:off x="124346" y="1625996"/>
                  <a:ext cx="3060065" cy="3758565"/>
                </a:xfrm>
                <a:custGeom>
                  <a:avLst/>
                  <a:gdLst/>
                  <a:ahLst/>
                  <a:cxnLst/>
                  <a:rect l="l" t="t" r="r" b="b"/>
                  <a:pathLst>
                    <a:path w="3060065" h="3758565">
                      <a:moveTo>
                        <a:pt x="2549893" y="0"/>
                      </a:moveTo>
                      <a:lnTo>
                        <a:pt x="509993" y="0"/>
                      </a:lnTo>
                      <a:lnTo>
                        <a:pt x="460878" y="2334"/>
                      </a:lnTo>
                      <a:lnTo>
                        <a:pt x="413083" y="9195"/>
                      </a:lnTo>
                      <a:lnTo>
                        <a:pt x="366823" y="20370"/>
                      </a:lnTo>
                      <a:lnTo>
                        <a:pt x="322311" y="35644"/>
                      </a:lnTo>
                      <a:lnTo>
                        <a:pt x="279761" y="54803"/>
                      </a:lnTo>
                      <a:lnTo>
                        <a:pt x="239387" y="77634"/>
                      </a:lnTo>
                      <a:lnTo>
                        <a:pt x="201403" y="103923"/>
                      </a:lnTo>
                      <a:lnTo>
                        <a:pt x="166021" y="133457"/>
                      </a:lnTo>
                      <a:lnTo>
                        <a:pt x="133457" y="166021"/>
                      </a:lnTo>
                      <a:lnTo>
                        <a:pt x="103923" y="201403"/>
                      </a:lnTo>
                      <a:lnTo>
                        <a:pt x="77634" y="239387"/>
                      </a:lnTo>
                      <a:lnTo>
                        <a:pt x="54803" y="279761"/>
                      </a:lnTo>
                      <a:lnTo>
                        <a:pt x="35644" y="322311"/>
                      </a:lnTo>
                      <a:lnTo>
                        <a:pt x="20370" y="366823"/>
                      </a:lnTo>
                      <a:lnTo>
                        <a:pt x="9195" y="413083"/>
                      </a:lnTo>
                      <a:lnTo>
                        <a:pt x="2334" y="460878"/>
                      </a:lnTo>
                      <a:lnTo>
                        <a:pt x="0" y="509993"/>
                      </a:lnTo>
                      <a:lnTo>
                        <a:pt x="0" y="3248164"/>
                      </a:lnTo>
                      <a:lnTo>
                        <a:pt x="2334" y="3297280"/>
                      </a:lnTo>
                      <a:lnTo>
                        <a:pt x="9195" y="3345075"/>
                      </a:lnTo>
                      <a:lnTo>
                        <a:pt x="20370" y="3391335"/>
                      </a:lnTo>
                      <a:lnTo>
                        <a:pt x="35644" y="3435847"/>
                      </a:lnTo>
                      <a:lnTo>
                        <a:pt x="54803" y="3478396"/>
                      </a:lnTo>
                      <a:lnTo>
                        <a:pt x="77634" y="3518770"/>
                      </a:lnTo>
                      <a:lnTo>
                        <a:pt x="103923" y="3556755"/>
                      </a:lnTo>
                      <a:lnTo>
                        <a:pt x="133457" y="3592136"/>
                      </a:lnTo>
                      <a:lnTo>
                        <a:pt x="166021" y="3624701"/>
                      </a:lnTo>
                      <a:lnTo>
                        <a:pt x="201403" y="3654234"/>
                      </a:lnTo>
                      <a:lnTo>
                        <a:pt x="239387" y="3680524"/>
                      </a:lnTo>
                      <a:lnTo>
                        <a:pt x="279761" y="3703355"/>
                      </a:lnTo>
                      <a:lnTo>
                        <a:pt x="322311" y="3722514"/>
                      </a:lnTo>
                      <a:lnTo>
                        <a:pt x="366823" y="3737788"/>
                      </a:lnTo>
                      <a:lnTo>
                        <a:pt x="413083" y="3748962"/>
                      </a:lnTo>
                      <a:lnTo>
                        <a:pt x="460878" y="3755823"/>
                      </a:lnTo>
                      <a:lnTo>
                        <a:pt x="509993" y="3758158"/>
                      </a:lnTo>
                      <a:lnTo>
                        <a:pt x="2549893" y="3758158"/>
                      </a:lnTo>
                      <a:lnTo>
                        <a:pt x="2599010" y="3755823"/>
                      </a:lnTo>
                      <a:lnTo>
                        <a:pt x="2646807" y="3748962"/>
                      </a:lnTo>
                      <a:lnTo>
                        <a:pt x="2693068" y="3737788"/>
                      </a:lnTo>
                      <a:lnTo>
                        <a:pt x="2737580" y="3722514"/>
                      </a:lnTo>
                      <a:lnTo>
                        <a:pt x="2780131" y="3703355"/>
                      </a:lnTo>
                      <a:lnTo>
                        <a:pt x="2820505" y="3680524"/>
                      </a:lnTo>
                      <a:lnTo>
                        <a:pt x="2858489" y="3654234"/>
                      </a:lnTo>
                      <a:lnTo>
                        <a:pt x="2893870" y="3624701"/>
                      </a:lnTo>
                      <a:lnTo>
                        <a:pt x="2926434" y="3592136"/>
                      </a:lnTo>
                      <a:lnTo>
                        <a:pt x="2955967" y="3556755"/>
                      </a:lnTo>
                      <a:lnTo>
                        <a:pt x="2982255" y="3518770"/>
                      </a:lnTo>
                      <a:lnTo>
                        <a:pt x="3005086" y="3478396"/>
                      </a:lnTo>
                      <a:lnTo>
                        <a:pt x="3024244" y="3435847"/>
                      </a:lnTo>
                      <a:lnTo>
                        <a:pt x="3039517" y="3391335"/>
                      </a:lnTo>
                      <a:lnTo>
                        <a:pt x="3050691" y="3345075"/>
                      </a:lnTo>
                      <a:lnTo>
                        <a:pt x="3057552" y="3297280"/>
                      </a:lnTo>
                      <a:lnTo>
                        <a:pt x="3059887" y="3248164"/>
                      </a:lnTo>
                      <a:lnTo>
                        <a:pt x="3059887" y="509993"/>
                      </a:lnTo>
                      <a:lnTo>
                        <a:pt x="3057552" y="460878"/>
                      </a:lnTo>
                      <a:lnTo>
                        <a:pt x="3050691" y="413083"/>
                      </a:lnTo>
                      <a:lnTo>
                        <a:pt x="3039517" y="366823"/>
                      </a:lnTo>
                      <a:lnTo>
                        <a:pt x="3024244" y="322311"/>
                      </a:lnTo>
                      <a:lnTo>
                        <a:pt x="3005086" y="279761"/>
                      </a:lnTo>
                      <a:lnTo>
                        <a:pt x="2982255" y="239387"/>
                      </a:lnTo>
                      <a:lnTo>
                        <a:pt x="2955967" y="201403"/>
                      </a:lnTo>
                      <a:lnTo>
                        <a:pt x="2926434" y="166021"/>
                      </a:lnTo>
                      <a:lnTo>
                        <a:pt x="2893870" y="133457"/>
                      </a:lnTo>
                      <a:lnTo>
                        <a:pt x="2858489" y="103923"/>
                      </a:lnTo>
                      <a:lnTo>
                        <a:pt x="2820505" y="77634"/>
                      </a:lnTo>
                      <a:lnTo>
                        <a:pt x="2780131" y="54803"/>
                      </a:lnTo>
                      <a:lnTo>
                        <a:pt x="2737580" y="35644"/>
                      </a:lnTo>
                      <a:lnTo>
                        <a:pt x="2693068" y="20370"/>
                      </a:lnTo>
                      <a:lnTo>
                        <a:pt x="2646807" y="9195"/>
                      </a:lnTo>
                      <a:lnTo>
                        <a:pt x="2599010" y="2334"/>
                      </a:lnTo>
                      <a:lnTo>
                        <a:pt x="2549893" y="0"/>
                      </a:lnTo>
                      <a:close/>
                    </a:path>
                  </a:pathLst>
                </a:custGeom>
                <a:grpFill/>
              </p:spPr>
              <p:txBody>
                <a:bodyPr wrap="square" lIns="0" tIns="0" rIns="0" bIns="0" rtlCol="0"/>
                <a:lstStyle/>
                <a:p>
                  <a:endParaRPr dirty="0"/>
                </a:p>
              </p:txBody>
            </p:sp>
            <p:pic>
              <p:nvPicPr>
                <p:cNvPr id="5" name="object 4">
                  <a:extLst>
                    <a:ext uri="{FF2B5EF4-FFF2-40B4-BE49-F238E27FC236}">
                      <a16:creationId xmlns:a16="http://schemas.microsoft.com/office/drawing/2014/main" id="{F7ABC8BB-938F-7BC2-8D42-A79440B0EBF4}"/>
                    </a:ext>
                  </a:extLst>
                </p:cNvPr>
                <p:cNvPicPr/>
                <p:nvPr/>
              </p:nvPicPr>
              <p:blipFill>
                <a:blip r:embed="rId3" cstate="print"/>
                <a:stretch>
                  <a:fillRect/>
                </a:stretch>
              </p:blipFill>
              <p:spPr>
                <a:xfrm>
                  <a:off x="796953" y="1566663"/>
                  <a:ext cx="1730956" cy="1730955"/>
                </a:xfrm>
                <a:prstGeom prst="rect">
                  <a:avLst/>
                </a:prstGeom>
                <a:noFill/>
              </p:spPr>
            </p:pic>
            <p:sp>
              <p:nvSpPr>
                <p:cNvPr id="7" name="object 5">
                  <a:extLst>
                    <a:ext uri="{FF2B5EF4-FFF2-40B4-BE49-F238E27FC236}">
                      <a16:creationId xmlns:a16="http://schemas.microsoft.com/office/drawing/2014/main" id="{AD86B38B-85E5-4770-0FF3-6E2ADABB8845}"/>
                    </a:ext>
                  </a:extLst>
                </p:cNvPr>
                <p:cNvSpPr/>
                <p:nvPr/>
              </p:nvSpPr>
              <p:spPr>
                <a:xfrm>
                  <a:off x="419493" y="3101123"/>
                  <a:ext cx="2493010" cy="513715"/>
                </a:xfrm>
                <a:custGeom>
                  <a:avLst/>
                  <a:gdLst/>
                  <a:ahLst/>
                  <a:cxnLst/>
                  <a:rect l="l" t="t" r="r" b="b"/>
                  <a:pathLst>
                    <a:path w="2493010" h="513714">
                      <a:moveTo>
                        <a:pt x="2492984" y="85572"/>
                      </a:moveTo>
                      <a:lnTo>
                        <a:pt x="2486266" y="52260"/>
                      </a:lnTo>
                      <a:lnTo>
                        <a:pt x="2467927" y="25057"/>
                      </a:lnTo>
                      <a:lnTo>
                        <a:pt x="2440736" y="6718"/>
                      </a:lnTo>
                      <a:lnTo>
                        <a:pt x="2407424" y="0"/>
                      </a:lnTo>
                      <a:lnTo>
                        <a:pt x="85572" y="0"/>
                      </a:lnTo>
                      <a:lnTo>
                        <a:pt x="52273" y="6718"/>
                      </a:lnTo>
                      <a:lnTo>
                        <a:pt x="25069" y="25057"/>
                      </a:lnTo>
                      <a:lnTo>
                        <a:pt x="6731" y="52260"/>
                      </a:lnTo>
                      <a:lnTo>
                        <a:pt x="0" y="85572"/>
                      </a:lnTo>
                      <a:lnTo>
                        <a:pt x="0" y="427837"/>
                      </a:lnTo>
                      <a:lnTo>
                        <a:pt x="6731" y="461137"/>
                      </a:lnTo>
                      <a:lnTo>
                        <a:pt x="25069" y="488340"/>
                      </a:lnTo>
                      <a:lnTo>
                        <a:pt x="52273" y="506679"/>
                      </a:lnTo>
                      <a:lnTo>
                        <a:pt x="85572" y="513410"/>
                      </a:lnTo>
                      <a:lnTo>
                        <a:pt x="2407424" y="513410"/>
                      </a:lnTo>
                      <a:lnTo>
                        <a:pt x="2440736" y="506679"/>
                      </a:lnTo>
                      <a:lnTo>
                        <a:pt x="2467927" y="488340"/>
                      </a:lnTo>
                      <a:lnTo>
                        <a:pt x="2486266" y="461137"/>
                      </a:lnTo>
                      <a:lnTo>
                        <a:pt x="2492984" y="427837"/>
                      </a:lnTo>
                      <a:lnTo>
                        <a:pt x="2492984" y="85572"/>
                      </a:lnTo>
                      <a:close/>
                    </a:path>
                  </a:pathLst>
                </a:custGeom>
                <a:solidFill>
                  <a:srgbClr val="051F61"/>
                </a:solidFill>
              </p:spPr>
              <p:txBody>
                <a:bodyPr wrap="square" lIns="0" tIns="0" rIns="0" bIns="0" rtlCol="0"/>
                <a:lstStyle/>
                <a:p>
                  <a:endParaRPr/>
                </a:p>
              </p:txBody>
            </p:sp>
          </p:grpSp>
          <p:sp>
            <p:nvSpPr>
              <p:cNvPr id="8" name="object 6">
                <a:extLst>
                  <a:ext uri="{FF2B5EF4-FFF2-40B4-BE49-F238E27FC236}">
                    <a16:creationId xmlns:a16="http://schemas.microsoft.com/office/drawing/2014/main" id="{324B82D2-D9C0-8194-CCB9-4A20971AD44A}"/>
                  </a:ext>
                </a:extLst>
              </p:cNvPr>
              <p:cNvSpPr txBox="1"/>
              <p:nvPr/>
            </p:nvSpPr>
            <p:spPr>
              <a:xfrm>
                <a:off x="1452483" y="3184230"/>
                <a:ext cx="1965571" cy="418576"/>
              </a:xfrm>
              <a:prstGeom prst="rect">
                <a:avLst/>
              </a:prstGeom>
            </p:spPr>
            <p:txBody>
              <a:bodyPr vert="horz" wrap="square" lIns="0" tIns="6350" rIns="0" bIns="0" rtlCol="0">
                <a:spAutoFit/>
              </a:bodyPr>
              <a:lstStyle/>
              <a:p>
                <a:pPr marR="5080" algn="ctr">
                  <a:lnSpc>
                    <a:spcPct val="103099"/>
                  </a:lnSpc>
                  <a:spcBef>
                    <a:spcPts val="50"/>
                  </a:spcBef>
                </a:pPr>
                <a:r>
                  <a:rPr sz="1300" b="1" dirty="0">
                    <a:solidFill>
                      <a:srgbClr val="FFFFFF"/>
                    </a:solidFill>
                    <a:latin typeface="Heebo"/>
                    <a:cs typeface="Heebo"/>
                  </a:rPr>
                  <a:t>Watch</a:t>
                </a:r>
                <a:r>
                  <a:rPr sz="1300" b="1" spc="20" dirty="0">
                    <a:solidFill>
                      <a:srgbClr val="FFFFFF"/>
                    </a:solidFill>
                    <a:latin typeface="Heebo"/>
                    <a:cs typeface="Heebo"/>
                  </a:rPr>
                  <a:t> </a:t>
                </a:r>
                <a:r>
                  <a:rPr sz="1300" b="1" dirty="0">
                    <a:solidFill>
                      <a:srgbClr val="FFFFFF"/>
                    </a:solidFill>
                    <a:latin typeface="Heebo"/>
                    <a:cs typeface="Heebo"/>
                  </a:rPr>
                  <a:t>Video</a:t>
                </a:r>
                <a:r>
                  <a:rPr sz="1300" b="1" spc="35" dirty="0">
                    <a:solidFill>
                      <a:srgbClr val="FFFFFF"/>
                    </a:solidFill>
                    <a:latin typeface="Heebo"/>
                    <a:cs typeface="Heebo"/>
                  </a:rPr>
                  <a:t> </a:t>
                </a:r>
                <a:r>
                  <a:rPr sz="1300" b="1" spc="-25" dirty="0">
                    <a:solidFill>
                      <a:srgbClr val="FFFFFF"/>
                    </a:solidFill>
                    <a:latin typeface="Heebo"/>
                    <a:cs typeface="Heebo"/>
                  </a:rPr>
                  <a:t>and </a:t>
                </a:r>
                <a:r>
                  <a:rPr sz="1300" b="1" dirty="0">
                    <a:solidFill>
                      <a:srgbClr val="FFFFFF"/>
                    </a:solidFill>
                    <a:latin typeface="Heebo"/>
                    <a:cs typeface="Heebo"/>
                  </a:rPr>
                  <a:t>Complete</a:t>
                </a:r>
                <a:r>
                  <a:rPr sz="1300" b="1" spc="30" dirty="0">
                    <a:solidFill>
                      <a:srgbClr val="FFFFFF"/>
                    </a:solidFill>
                    <a:latin typeface="Heebo"/>
                    <a:cs typeface="Heebo"/>
                  </a:rPr>
                  <a:t> </a:t>
                </a:r>
                <a:r>
                  <a:rPr sz="1300" b="1" dirty="0">
                    <a:solidFill>
                      <a:srgbClr val="FFFFFF"/>
                    </a:solidFill>
                    <a:latin typeface="Heebo"/>
                    <a:cs typeface="Heebo"/>
                  </a:rPr>
                  <a:t>Clinical</a:t>
                </a:r>
                <a:r>
                  <a:rPr sz="1300" b="1" spc="30" dirty="0">
                    <a:solidFill>
                      <a:srgbClr val="FFFFFF"/>
                    </a:solidFill>
                    <a:latin typeface="Heebo"/>
                    <a:cs typeface="Heebo"/>
                  </a:rPr>
                  <a:t> </a:t>
                </a:r>
                <a:r>
                  <a:rPr sz="1300" b="1" spc="-20" dirty="0">
                    <a:solidFill>
                      <a:srgbClr val="FFFFFF"/>
                    </a:solidFill>
                    <a:latin typeface="Heebo"/>
                    <a:cs typeface="Heebo"/>
                  </a:rPr>
                  <a:t>Quiz</a:t>
                </a:r>
                <a:endParaRPr sz="1300" dirty="0">
                  <a:latin typeface="Heebo"/>
                  <a:cs typeface="Heebo"/>
                </a:endParaRPr>
              </a:p>
            </p:txBody>
          </p:sp>
          <p:sp>
            <p:nvSpPr>
              <p:cNvPr id="9" name="object 7">
                <a:extLst>
                  <a:ext uri="{FF2B5EF4-FFF2-40B4-BE49-F238E27FC236}">
                    <a16:creationId xmlns:a16="http://schemas.microsoft.com/office/drawing/2014/main" id="{CD94CA17-B0C4-91E2-77EB-2F6E29BA94FE}"/>
                  </a:ext>
                </a:extLst>
              </p:cNvPr>
              <p:cNvSpPr txBox="1"/>
              <p:nvPr/>
            </p:nvSpPr>
            <p:spPr>
              <a:xfrm>
                <a:off x="851915" y="3799139"/>
                <a:ext cx="3173322" cy="1574764"/>
              </a:xfrm>
              <a:prstGeom prst="rect">
                <a:avLst/>
              </a:prstGeom>
            </p:spPr>
            <p:txBody>
              <a:bodyPr vert="horz" wrap="square" lIns="0" tIns="12700" rIns="0" bIns="0" rtlCol="0">
                <a:spAutoFit/>
              </a:bodyPr>
              <a:lstStyle/>
              <a:p>
                <a:pPr algn="ctr">
                  <a:spcBef>
                    <a:spcPts val="100"/>
                  </a:spcBef>
                </a:pPr>
                <a:r>
                  <a:rPr sz="1500" b="1" dirty="0">
                    <a:solidFill>
                      <a:srgbClr val="FFFFFF"/>
                    </a:solidFill>
                    <a:latin typeface="Heebo"/>
                    <a:cs typeface="Heebo"/>
                  </a:rPr>
                  <a:t>CPT</a:t>
                </a:r>
                <a:r>
                  <a:rPr sz="1500" b="1" spc="-30" dirty="0">
                    <a:solidFill>
                      <a:srgbClr val="FFFFFF"/>
                    </a:solidFill>
                    <a:latin typeface="Heebo"/>
                    <a:cs typeface="Heebo"/>
                  </a:rPr>
                  <a:t> </a:t>
                </a:r>
                <a:r>
                  <a:rPr sz="1500" b="1" spc="-10" dirty="0">
                    <a:solidFill>
                      <a:srgbClr val="FFFFFF"/>
                    </a:solidFill>
                    <a:latin typeface="Heebo"/>
                    <a:cs typeface="Heebo"/>
                  </a:rPr>
                  <a:t>96161</a:t>
                </a:r>
                <a:endParaRPr sz="1500" dirty="0">
                  <a:latin typeface="Heebo"/>
                  <a:cs typeface="Heebo"/>
                </a:endParaRPr>
              </a:p>
              <a:p>
                <a:pPr marL="12700" marR="5080" indent="635" algn="ctr">
                  <a:lnSpc>
                    <a:spcPct val="128600"/>
                  </a:lnSpc>
                  <a:spcBef>
                    <a:spcPts val="430"/>
                  </a:spcBef>
                </a:pPr>
                <a:r>
                  <a:rPr sz="1100" spc="-10" dirty="0">
                    <a:solidFill>
                      <a:srgbClr val="FFFFFF"/>
                    </a:solidFill>
                    <a:latin typeface="Heebo"/>
                    <a:cs typeface="Heebo"/>
                  </a:rPr>
                  <a:t>Keeping</a:t>
                </a:r>
                <a:r>
                  <a:rPr sz="1100" spc="-35" dirty="0">
                    <a:solidFill>
                      <a:srgbClr val="FFFFFF"/>
                    </a:solidFill>
                    <a:latin typeface="Heebo"/>
                    <a:cs typeface="Heebo"/>
                  </a:rPr>
                  <a:t> </a:t>
                </a:r>
                <a:r>
                  <a:rPr sz="1100" spc="-10" dirty="0">
                    <a:solidFill>
                      <a:srgbClr val="FFFFFF"/>
                    </a:solidFill>
                    <a:latin typeface="Heebo"/>
                    <a:cs typeface="Heebo"/>
                  </a:rPr>
                  <a:t>Your</a:t>
                </a:r>
                <a:r>
                  <a:rPr sz="1100" spc="-25" dirty="0">
                    <a:solidFill>
                      <a:srgbClr val="FFFFFF"/>
                    </a:solidFill>
                    <a:latin typeface="Heebo"/>
                    <a:cs typeface="Heebo"/>
                  </a:rPr>
                  <a:t> </a:t>
                </a:r>
                <a:r>
                  <a:rPr sz="1100" spc="-10" dirty="0">
                    <a:solidFill>
                      <a:srgbClr val="FFFFFF"/>
                    </a:solidFill>
                    <a:latin typeface="Heebo"/>
                    <a:cs typeface="Heebo"/>
                  </a:rPr>
                  <a:t>Back</a:t>
                </a:r>
                <a:r>
                  <a:rPr sz="1100" spc="-20" dirty="0">
                    <a:solidFill>
                      <a:srgbClr val="FFFFFF"/>
                    </a:solidFill>
                    <a:latin typeface="Heebo"/>
                    <a:cs typeface="Heebo"/>
                  </a:rPr>
                  <a:t> </a:t>
                </a:r>
                <a:r>
                  <a:rPr sz="1100" spc="-10" dirty="0">
                    <a:solidFill>
                      <a:srgbClr val="FFFFFF"/>
                    </a:solidFill>
                    <a:latin typeface="Heebo"/>
                    <a:cs typeface="Heebo"/>
                  </a:rPr>
                  <a:t>Healthy</a:t>
                </a:r>
                <a:r>
                  <a:rPr sz="1100" spc="-20" dirty="0">
                    <a:solidFill>
                      <a:srgbClr val="FFFFFF"/>
                    </a:solidFill>
                    <a:latin typeface="Heebo"/>
                    <a:cs typeface="Heebo"/>
                  </a:rPr>
                  <a:t> </a:t>
                </a:r>
                <a:r>
                  <a:rPr sz="1100" dirty="0">
                    <a:solidFill>
                      <a:srgbClr val="FFFFFF"/>
                    </a:solidFill>
                    <a:latin typeface="Heebo"/>
                    <a:cs typeface="Heebo"/>
                  </a:rPr>
                  <a:t>/</a:t>
                </a:r>
                <a:r>
                  <a:rPr sz="1100" spc="-30" dirty="0">
                    <a:solidFill>
                      <a:srgbClr val="FFFFFF"/>
                    </a:solidFill>
                    <a:latin typeface="Heebo"/>
                    <a:cs typeface="Heebo"/>
                  </a:rPr>
                  <a:t> </a:t>
                </a:r>
                <a:r>
                  <a:rPr sz="1100" spc="-20" dirty="0">
                    <a:solidFill>
                      <a:srgbClr val="FFFFFF"/>
                    </a:solidFill>
                    <a:latin typeface="Heebo"/>
                    <a:cs typeface="Heebo"/>
                  </a:rPr>
                  <a:t>Depression</a:t>
                </a:r>
                <a:r>
                  <a:rPr sz="1100" spc="-30" dirty="0">
                    <a:solidFill>
                      <a:srgbClr val="FFFFFF"/>
                    </a:solidFill>
                    <a:latin typeface="Heebo"/>
                    <a:cs typeface="Heebo"/>
                  </a:rPr>
                  <a:t> </a:t>
                </a:r>
                <a:r>
                  <a:rPr sz="1100" spc="-50" dirty="0">
                    <a:solidFill>
                      <a:srgbClr val="FFFFFF"/>
                    </a:solidFill>
                    <a:latin typeface="Heebo"/>
                    <a:cs typeface="Heebo"/>
                  </a:rPr>
                  <a:t>/ </a:t>
                </a:r>
                <a:r>
                  <a:rPr sz="1100" spc="-20" dirty="0">
                    <a:solidFill>
                      <a:srgbClr val="FFFFFF"/>
                    </a:solidFill>
                    <a:latin typeface="Heebo"/>
                    <a:cs typeface="Heebo"/>
                  </a:rPr>
                  <a:t>Prediabetes </a:t>
                </a:r>
                <a:r>
                  <a:rPr sz="1100" dirty="0">
                    <a:solidFill>
                      <a:srgbClr val="FFFFFF"/>
                    </a:solidFill>
                    <a:latin typeface="Heebo"/>
                    <a:cs typeface="Heebo"/>
                  </a:rPr>
                  <a:t>/</a:t>
                </a:r>
                <a:r>
                  <a:rPr sz="1100" spc="-20" dirty="0">
                    <a:solidFill>
                      <a:srgbClr val="FFFFFF"/>
                    </a:solidFill>
                    <a:latin typeface="Heebo"/>
                    <a:cs typeface="Heebo"/>
                  </a:rPr>
                  <a:t> Managing </a:t>
                </a:r>
                <a:r>
                  <a:rPr sz="1100" spc="-10" dirty="0">
                    <a:solidFill>
                      <a:srgbClr val="FFFFFF"/>
                    </a:solidFill>
                    <a:latin typeface="Heebo"/>
                    <a:cs typeface="Heebo"/>
                  </a:rPr>
                  <a:t>Your Weight </a:t>
                </a:r>
                <a:r>
                  <a:rPr sz="1100" dirty="0">
                    <a:solidFill>
                      <a:srgbClr val="FFFFFF"/>
                    </a:solidFill>
                    <a:latin typeface="Heebo"/>
                    <a:cs typeface="Heebo"/>
                  </a:rPr>
                  <a:t>/</a:t>
                </a:r>
                <a:r>
                  <a:rPr sz="1100" spc="-15" dirty="0">
                    <a:solidFill>
                      <a:srgbClr val="FFFFFF"/>
                    </a:solidFill>
                    <a:latin typeface="Heebo"/>
                    <a:cs typeface="Heebo"/>
                  </a:rPr>
                  <a:t> </a:t>
                </a:r>
                <a:r>
                  <a:rPr sz="1100" spc="-20" dirty="0">
                    <a:solidFill>
                      <a:srgbClr val="FFFFFF"/>
                    </a:solidFill>
                    <a:latin typeface="Heebo"/>
                    <a:cs typeface="Heebo"/>
                  </a:rPr>
                  <a:t>Guide </a:t>
                </a:r>
                <a:r>
                  <a:rPr sz="1100" dirty="0">
                    <a:solidFill>
                      <a:srgbClr val="FFFFFF"/>
                    </a:solidFill>
                    <a:latin typeface="Heebo"/>
                    <a:cs typeface="Heebo"/>
                  </a:rPr>
                  <a:t>to</a:t>
                </a:r>
                <a:r>
                  <a:rPr sz="1100" spc="-45" dirty="0">
                    <a:solidFill>
                      <a:srgbClr val="FFFFFF"/>
                    </a:solidFill>
                    <a:latin typeface="Heebo"/>
                    <a:cs typeface="Heebo"/>
                  </a:rPr>
                  <a:t> </a:t>
                </a:r>
                <a:r>
                  <a:rPr sz="1100" spc="-10" dirty="0">
                    <a:solidFill>
                      <a:srgbClr val="FFFFFF"/>
                    </a:solidFill>
                    <a:latin typeface="Heebo"/>
                    <a:cs typeface="Heebo"/>
                  </a:rPr>
                  <a:t>Physical</a:t>
                </a:r>
                <a:r>
                  <a:rPr sz="1100" spc="-35" dirty="0">
                    <a:solidFill>
                      <a:srgbClr val="FFFFFF"/>
                    </a:solidFill>
                    <a:latin typeface="Heebo"/>
                    <a:cs typeface="Heebo"/>
                  </a:rPr>
                  <a:t> </a:t>
                </a:r>
                <a:r>
                  <a:rPr sz="1100" spc="-10" dirty="0">
                    <a:solidFill>
                      <a:srgbClr val="FFFFFF"/>
                    </a:solidFill>
                    <a:latin typeface="Heebo"/>
                    <a:cs typeface="Heebo"/>
                  </a:rPr>
                  <a:t>Activity</a:t>
                </a:r>
                <a:r>
                  <a:rPr sz="1100" spc="-25" dirty="0">
                    <a:solidFill>
                      <a:srgbClr val="FFFFFF"/>
                    </a:solidFill>
                    <a:latin typeface="Heebo"/>
                    <a:cs typeface="Heebo"/>
                  </a:rPr>
                  <a:t> </a:t>
                </a:r>
                <a:r>
                  <a:rPr sz="1100" dirty="0">
                    <a:solidFill>
                      <a:srgbClr val="FFFFFF"/>
                    </a:solidFill>
                    <a:latin typeface="Heebo"/>
                    <a:cs typeface="Heebo"/>
                  </a:rPr>
                  <a:t>/</a:t>
                </a:r>
                <a:r>
                  <a:rPr sz="1100" spc="-45" dirty="0">
                    <a:solidFill>
                      <a:srgbClr val="FFFFFF"/>
                    </a:solidFill>
                    <a:latin typeface="Heebo"/>
                    <a:cs typeface="Heebo"/>
                  </a:rPr>
                  <a:t> </a:t>
                </a:r>
                <a:r>
                  <a:rPr sz="1100" spc="-10" dirty="0">
                    <a:solidFill>
                      <a:srgbClr val="FFFFFF"/>
                    </a:solidFill>
                    <a:latin typeface="Heebo"/>
                    <a:cs typeface="Heebo"/>
                  </a:rPr>
                  <a:t>Relaxation</a:t>
                </a:r>
                <a:r>
                  <a:rPr sz="1100" spc="-45" dirty="0">
                    <a:solidFill>
                      <a:srgbClr val="FFFFFF"/>
                    </a:solidFill>
                    <a:latin typeface="Heebo"/>
                    <a:cs typeface="Heebo"/>
                  </a:rPr>
                  <a:t> </a:t>
                </a:r>
                <a:r>
                  <a:rPr sz="1100" spc="-10" dirty="0">
                    <a:solidFill>
                      <a:srgbClr val="FFFFFF"/>
                    </a:solidFill>
                    <a:latin typeface="Heebo"/>
                    <a:cs typeface="Heebo"/>
                  </a:rPr>
                  <a:t>Exercises</a:t>
                </a:r>
                <a:r>
                  <a:rPr sz="1100" spc="-40" dirty="0">
                    <a:solidFill>
                      <a:srgbClr val="FFFFFF"/>
                    </a:solidFill>
                    <a:latin typeface="Heebo"/>
                    <a:cs typeface="Heebo"/>
                  </a:rPr>
                  <a:t> </a:t>
                </a:r>
                <a:r>
                  <a:rPr sz="1100" spc="-50" dirty="0">
                    <a:solidFill>
                      <a:srgbClr val="FFFFFF"/>
                    </a:solidFill>
                    <a:latin typeface="Heebo"/>
                    <a:cs typeface="Heebo"/>
                  </a:rPr>
                  <a:t>/ </a:t>
                </a:r>
                <a:r>
                  <a:rPr sz="1100" spc="-20" dirty="0">
                    <a:solidFill>
                      <a:srgbClr val="FFFFFF"/>
                    </a:solidFill>
                    <a:latin typeface="Heebo"/>
                    <a:cs typeface="Heebo"/>
                  </a:rPr>
                  <a:t>Smoking</a:t>
                </a:r>
                <a:r>
                  <a:rPr sz="1100" spc="-30" dirty="0">
                    <a:solidFill>
                      <a:srgbClr val="FFFFFF"/>
                    </a:solidFill>
                    <a:latin typeface="Heebo"/>
                    <a:cs typeface="Heebo"/>
                  </a:rPr>
                  <a:t> </a:t>
                </a:r>
                <a:r>
                  <a:rPr sz="1100" spc="-20" dirty="0">
                    <a:solidFill>
                      <a:srgbClr val="FFFFFF"/>
                    </a:solidFill>
                    <a:latin typeface="Heebo"/>
                    <a:cs typeface="Heebo"/>
                  </a:rPr>
                  <a:t>Cessation </a:t>
                </a:r>
                <a:r>
                  <a:rPr sz="1100" dirty="0">
                    <a:solidFill>
                      <a:srgbClr val="FFFFFF"/>
                    </a:solidFill>
                    <a:latin typeface="Heebo"/>
                    <a:cs typeface="Heebo"/>
                  </a:rPr>
                  <a:t>/</a:t>
                </a:r>
                <a:r>
                  <a:rPr sz="1100" spc="-20" dirty="0">
                    <a:solidFill>
                      <a:srgbClr val="FFFFFF"/>
                    </a:solidFill>
                    <a:latin typeface="Heebo"/>
                    <a:cs typeface="Heebo"/>
                  </a:rPr>
                  <a:t> </a:t>
                </a:r>
                <a:r>
                  <a:rPr sz="1100" spc="-10" dirty="0">
                    <a:solidFill>
                      <a:srgbClr val="FFFFFF"/>
                    </a:solidFill>
                    <a:latin typeface="Heebo"/>
                    <a:cs typeface="Heebo"/>
                  </a:rPr>
                  <a:t>Stages</a:t>
                </a:r>
                <a:r>
                  <a:rPr sz="1100" spc="-20" dirty="0">
                    <a:solidFill>
                      <a:srgbClr val="FFFFFF"/>
                    </a:solidFill>
                    <a:latin typeface="Heebo"/>
                    <a:cs typeface="Heebo"/>
                  </a:rPr>
                  <a:t> </a:t>
                </a:r>
                <a:r>
                  <a:rPr sz="1100" dirty="0">
                    <a:solidFill>
                      <a:srgbClr val="FFFFFF"/>
                    </a:solidFill>
                    <a:latin typeface="Heebo"/>
                    <a:cs typeface="Heebo"/>
                  </a:rPr>
                  <a:t>of</a:t>
                </a:r>
                <a:r>
                  <a:rPr sz="1100" spc="-10" dirty="0">
                    <a:solidFill>
                      <a:srgbClr val="FFFFFF"/>
                    </a:solidFill>
                    <a:latin typeface="Heebo"/>
                    <a:cs typeface="Heebo"/>
                  </a:rPr>
                  <a:t> </a:t>
                </a:r>
                <a:r>
                  <a:rPr sz="1100" spc="-20" dirty="0">
                    <a:solidFill>
                      <a:srgbClr val="FFFFFF"/>
                    </a:solidFill>
                    <a:latin typeface="Heebo"/>
                    <a:cs typeface="Heebo"/>
                  </a:rPr>
                  <a:t>Change</a:t>
                </a:r>
                <a:r>
                  <a:rPr sz="1100" spc="-15" dirty="0">
                    <a:solidFill>
                      <a:srgbClr val="FFFFFF"/>
                    </a:solidFill>
                    <a:latin typeface="Heebo"/>
                    <a:cs typeface="Heebo"/>
                  </a:rPr>
                  <a:t> </a:t>
                </a:r>
                <a:r>
                  <a:rPr sz="1100" dirty="0">
                    <a:solidFill>
                      <a:srgbClr val="FFFFFF"/>
                    </a:solidFill>
                    <a:latin typeface="Heebo"/>
                    <a:cs typeface="Heebo"/>
                  </a:rPr>
                  <a:t>/</a:t>
                </a:r>
                <a:r>
                  <a:rPr sz="1100" spc="-15" dirty="0">
                    <a:solidFill>
                      <a:srgbClr val="FFFFFF"/>
                    </a:solidFill>
                    <a:latin typeface="Heebo"/>
                    <a:cs typeface="Heebo"/>
                  </a:rPr>
                  <a:t> </a:t>
                </a:r>
                <a:r>
                  <a:rPr sz="1100" spc="-25" dirty="0">
                    <a:solidFill>
                      <a:srgbClr val="FFFFFF"/>
                    </a:solidFill>
                    <a:latin typeface="Heebo"/>
                    <a:cs typeface="Heebo"/>
                  </a:rPr>
                  <a:t>How </a:t>
                </a:r>
                <a:r>
                  <a:rPr sz="1100" spc="-10" dirty="0">
                    <a:solidFill>
                      <a:srgbClr val="FFFFFF"/>
                    </a:solidFill>
                    <a:latin typeface="Heebo"/>
                    <a:cs typeface="Heebo"/>
                  </a:rPr>
                  <a:t>Your</a:t>
                </a:r>
                <a:r>
                  <a:rPr sz="1100" spc="-40" dirty="0">
                    <a:solidFill>
                      <a:srgbClr val="FFFFFF"/>
                    </a:solidFill>
                    <a:latin typeface="Heebo"/>
                    <a:cs typeface="Heebo"/>
                  </a:rPr>
                  <a:t> </a:t>
                </a:r>
                <a:r>
                  <a:rPr sz="1100" spc="-10" dirty="0">
                    <a:solidFill>
                      <a:srgbClr val="FFFFFF"/>
                    </a:solidFill>
                    <a:latin typeface="Heebo"/>
                    <a:cs typeface="Heebo"/>
                  </a:rPr>
                  <a:t>Heart</a:t>
                </a:r>
                <a:r>
                  <a:rPr sz="1100" spc="-35" dirty="0">
                    <a:solidFill>
                      <a:srgbClr val="FFFFFF"/>
                    </a:solidFill>
                    <a:latin typeface="Heebo"/>
                    <a:cs typeface="Heebo"/>
                  </a:rPr>
                  <a:t> </a:t>
                </a:r>
                <a:r>
                  <a:rPr sz="1100" spc="-10" dirty="0">
                    <a:solidFill>
                      <a:srgbClr val="FFFFFF"/>
                    </a:solidFill>
                    <a:latin typeface="Heebo"/>
                    <a:cs typeface="Heebo"/>
                  </a:rPr>
                  <a:t>Works</a:t>
                </a:r>
                <a:endParaRPr sz="1100" dirty="0">
                  <a:latin typeface="Heebo"/>
                  <a:cs typeface="Heebo"/>
                </a:endParaRPr>
              </a:p>
            </p:txBody>
          </p:sp>
          <p:grpSp>
            <p:nvGrpSpPr>
              <p:cNvPr id="37" name="object 33">
                <a:extLst>
                  <a:ext uri="{FF2B5EF4-FFF2-40B4-BE49-F238E27FC236}">
                    <a16:creationId xmlns:a16="http://schemas.microsoft.com/office/drawing/2014/main" id="{50E3F57D-D595-059B-EDAE-66676D8EA39F}"/>
                  </a:ext>
                </a:extLst>
              </p:cNvPr>
              <p:cNvGrpSpPr/>
              <p:nvPr/>
            </p:nvGrpSpPr>
            <p:grpSpPr>
              <a:xfrm>
                <a:off x="736401" y="5809574"/>
                <a:ext cx="3474720" cy="562416"/>
                <a:chOff x="157732" y="5488232"/>
                <a:chExt cx="3060065" cy="495300"/>
              </a:xfrm>
              <a:solidFill>
                <a:srgbClr val="4185F4"/>
              </a:solidFill>
            </p:grpSpPr>
            <p:sp>
              <p:nvSpPr>
                <p:cNvPr id="38" name="object 34">
                  <a:extLst>
                    <a:ext uri="{FF2B5EF4-FFF2-40B4-BE49-F238E27FC236}">
                      <a16:creationId xmlns:a16="http://schemas.microsoft.com/office/drawing/2014/main" id="{19598F64-52E7-62DD-4528-358E2239ADDC}"/>
                    </a:ext>
                  </a:extLst>
                </p:cNvPr>
                <p:cNvSpPr/>
                <p:nvPr/>
              </p:nvSpPr>
              <p:spPr>
                <a:xfrm>
                  <a:off x="157732" y="5488232"/>
                  <a:ext cx="3060065" cy="495300"/>
                </a:xfrm>
                <a:custGeom>
                  <a:avLst/>
                  <a:gdLst/>
                  <a:ahLst/>
                  <a:cxnLst/>
                  <a:rect l="l" t="t" r="r" b="b"/>
                  <a:pathLst>
                    <a:path w="3060065" h="495300">
                      <a:moveTo>
                        <a:pt x="2977337" y="0"/>
                      </a:moveTo>
                      <a:lnTo>
                        <a:pt x="82550" y="0"/>
                      </a:lnTo>
                      <a:lnTo>
                        <a:pt x="50417" y="6486"/>
                      </a:lnTo>
                      <a:lnTo>
                        <a:pt x="24177" y="24177"/>
                      </a:lnTo>
                      <a:lnTo>
                        <a:pt x="6486" y="50417"/>
                      </a:lnTo>
                      <a:lnTo>
                        <a:pt x="0" y="82550"/>
                      </a:lnTo>
                      <a:lnTo>
                        <a:pt x="0" y="412750"/>
                      </a:lnTo>
                      <a:lnTo>
                        <a:pt x="6486" y="444882"/>
                      </a:lnTo>
                      <a:lnTo>
                        <a:pt x="24177" y="471122"/>
                      </a:lnTo>
                      <a:lnTo>
                        <a:pt x="50417" y="488813"/>
                      </a:lnTo>
                      <a:lnTo>
                        <a:pt x="82550" y="495300"/>
                      </a:lnTo>
                      <a:lnTo>
                        <a:pt x="2977337" y="495300"/>
                      </a:lnTo>
                      <a:lnTo>
                        <a:pt x="3009470" y="488813"/>
                      </a:lnTo>
                      <a:lnTo>
                        <a:pt x="3035709" y="471122"/>
                      </a:lnTo>
                      <a:lnTo>
                        <a:pt x="3053400" y="444882"/>
                      </a:lnTo>
                      <a:lnTo>
                        <a:pt x="3059887" y="412750"/>
                      </a:lnTo>
                      <a:lnTo>
                        <a:pt x="3059887" y="82550"/>
                      </a:lnTo>
                      <a:lnTo>
                        <a:pt x="3053400" y="50417"/>
                      </a:lnTo>
                      <a:lnTo>
                        <a:pt x="3035709" y="24177"/>
                      </a:lnTo>
                      <a:lnTo>
                        <a:pt x="3009470" y="6486"/>
                      </a:lnTo>
                      <a:lnTo>
                        <a:pt x="2977337" y="0"/>
                      </a:lnTo>
                      <a:close/>
                    </a:path>
                  </a:pathLst>
                </a:custGeom>
                <a:solidFill>
                  <a:srgbClr val="1261BC"/>
                </a:solidFill>
              </p:spPr>
              <p:txBody>
                <a:bodyPr wrap="square" lIns="0" tIns="0" rIns="0" bIns="0" rtlCol="0"/>
                <a:lstStyle/>
                <a:p>
                  <a:endParaRPr/>
                </a:p>
              </p:txBody>
            </p:sp>
            <p:sp>
              <p:nvSpPr>
                <p:cNvPr id="39" name="object 35">
                  <a:extLst>
                    <a:ext uri="{FF2B5EF4-FFF2-40B4-BE49-F238E27FC236}">
                      <a16:creationId xmlns:a16="http://schemas.microsoft.com/office/drawing/2014/main" id="{28734B0E-8A5B-0ADF-2FE3-CEA8C754C0C7}"/>
                    </a:ext>
                  </a:extLst>
                </p:cNvPr>
                <p:cNvSpPr/>
                <p:nvPr/>
              </p:nvSpPr>
              <p:spPr>
                <a:xfrm>
                  <a:off x="709082" y="5536427"/>
                  <a:ext cx="1597025" cy="399415"/>
                </a:xfrm>
                <a:custGeom>
                  <a:avLst/>
                  <a:gdLst/>
                  <a:ahLst/>
                  <a:cxnLst/>
                  <a:rect l="l" t="t" r="r" b="b"/>
                  <a:pathLst>
                    <a:path w="1597025" h="399414">
                      <a:moveTo>
                        <a:pt x="1530083" y="0"/>
                      </a:moveTo>
                      <a:lnTo>
                        <a:pt x="66484" y="0"/>
                      </a:lnTo>
                      <a:lnTo>
                        <a:pt x="40606" y="5225"/>
                      </a:lnTo>
                      <a:lnTo>
                        <a:pt x="19473" y="19473"/>
                      </a:lnTo>
                      <a:lnTo>
                        <a:pt x="5225" y="40606"/>
                      </a:lnTo>
                      <a:lnTo>
                        <a:pt x="0" y="66484"/>
                      </a:lnTo>
                      <a:lnTo>
                        <a:pt x="0" y="332422"/>
                      </a:lnTo>
                      <a:lnTo>
                        <a:pt x="5225" y="358300"/>
                      </a:lnTo>
                      <a:lnTo>
                        <a:pt x="19473" y="379433"/>
                      </a:lnTo>
                      <a:lnTo>
                        <a:pt x="40606" y="393681"/>
                      </a:lnTo>
                      <a:lnTo>
                        <a:pt x="66484" y="398906"/>
                      </a:lnTo>
                      <a:lnTo>
                        <a:pt x="1530083" y="398906"/>
                      </a:lnTo>
                      <a:lnTo>
                        <a:pt x="1555966" y="393681"/>
                      </a:lnTo>
                      <a:lnTo>
                        <a:pt x="1577098" y="379433"/>
                      </a:lnTo>
                      <a:lnTo>
                        <a:pt x="1591344" y="358300"/>
                      </a:lnTo>
                      <a:lnTo>
                        <a:pt x="1596567" y="332422"/>
                      </a:lnTo>
                      <a:lnTo>
                        <a:pt x="1596567" y="66484"/>
                      </a:lnTo>
                      <a:lnTo>
                        <a:pt x="1591344" y="40606"/>
                      </a:lnTo>
                      <a:lnTo>
                        <a:pt x="1577098" y="19473"/>
                      </a:lnTo>
                      <a:lnTo>
                        <a:pt x="1555966" y="5225"/>
                      </a:lnTo>
                      <a:lnTo>
                        <a:pt x="1530083" y="0"/>
                      </a:lnTo>
                      <a:close/>
                    </a:path>
                  </a:pathLst>
                </a:custGeom>
                <a:solidFill>
                  <a:srgbClr val="051F61"/>
                </a:solidFill>
              </p:spPr>
              <p:txBody>
                <a:bodyPr wrap="square" lIns="0" tIns="0" rIns="0" bIns="0" rtlCol="0"/>
                <a:lstStyle/>
                <a:p>
                  <a:endParaRPr/>
                </a:p>
              </p:txBody>
            </p:sp>
          </p:grpSp>
          <p:sp>
            <p:nvSpPr>
              <p:cNvPr id="40" name="object 36">
                <a:extLst>
                  <a:ext uri="{FF2B5EF4-FFF2-40B4-BE49-F238E27FC236}">
                    <a16:creationId xmlns:a16="http://schemas.microsoft.com/office/drawing/2014/main" id="{6DEA8A88-E774-735B-49FB-651084FE86D3}"/>
                  </a:ext>
                </a:extLst>
              </p:cNvPr>
              <p:cNvSpPr txBox="1"/>
              <p:nvPr/>
            </p:nvSpPr>
            <p:spPr>
              <a:xfrm>
                <a:off x="1685775" y="6002690"/>
                <a:ext cx="1167373" cy="166712"/>
              </a:xfrm>
              <a:prstGeom prst="rect">
                <a:avLst/>
              </a:prstGeom>
            </p:spPr>
            <p:txBody>
              <a:bodyPr vert="horz" wrap="square" lIns="0" tIns="12700" rIns="0" bIns="0" rtlCol="0">
                <a:spAutoFit/>
              </a:bodyPr>
              <a:lstStyle/>
              <a:p>
                <a:pPr marL="12700" algn="ctr">
                  <a:spcBef>
                    <a:spcPts val="100"/>
                  </a:spcBef>
                </a:pPr>
                <a:r>
                  <a:rPr sz="1000" b="1" spc="-10" dirty="0">
                    <a:solidFill>
                      <a:srgbClr val="FFFFFF"/>
                    </a:solidFill>
                    <a:latin typeface="Heebo"/>
                    <a:cs typeface="Heebo"/>
                  </a:rPr>
                  <a:t>Coaching</a:t>
                </a:r>
                <a:r>
                  <a:rPr sz="1000" b="1" spc="-35" dirty="0">
                    <a:solidFill>
                      <a:srgbClr val="FFFFFF"/>
                    </a:solidFill>
                    <a:latin typeface="Heebo"/>
                    <a:cs typeface="Heebo"/>
                  </a:rPr>
                  <a:t> </a:t>
                </a:r>
                <a:r>
                  <a:rPr sz="1000" b="1" dirty="0">
                    <a:solidFill>
                      <a:srgbClr val="FFFFFF"/>
                    </a:solidFill>
                    <a:latin typeface="Heebo"/>
                    <a:cs typeface="Heebo"/>
                  </a:rPr>
                  <a:t>with</a:t>
                </a:r>
                <a:r>
                  <a:rPr sz="1000" b="1" spc="-40" dirty="0">
                    <a:solidFill>
                      <a:srgbClr val="FFFFFF"/>
                    </a:solidFill>
                    <a:latin typeface="Heebo"/>
                    <a:cs typeface="Heebo"/>
                  </a:rPr>
                  <a:t> </a:t>
                </a:r>
                <a:r>
                  <a:rPr sz="1000" b="1" spc="-25" dirty="0">
                    <a:solidFill>
                      <a:srgbClr val="FFFFFF"/>
                    </a:solidFill>
                    <a:latin typeface="Heebo"/>
                    <a:cs typeface="Heebo"/>
                  </a:rPr>
                  <a:t>RN</a:t>
                </a:r>
                <a:endParaRPr sz="1000" dirty="0">
                  <a:latin typeface="Heebo"/>
                  <a:cs typeface="Heebo"/>
                </a:endParaRPr>
              </a:p>
            </p:txBody>
          </p:sp>
          <p:sp>
            <p:nvSpPr>
              <p:cNvPr id="41" name="object 37">
                <a:extLst>
                  <a:ext uri="{FF2B5EF4-FFF2-40B4-BE49-F238E27FC236}">
                    <a16:creationId xmlns:a16="http://schemas.microsoft.com/office/drawing/2014/main" id="{6788ADC9-7591-CF4A-7BA8-325D9927C73E}"/>
                  </a:ext>
                </a:extLst>
              </p:cNvPr>
              <p:cNvSpPr txBox="1"/>
              <p:nvPr/>
            </p:nvSpPr>
            <p:spPr>
              <a:xfrm>
                <a:off x="3283731" y="6010210"/>
                <a:ext cx="810455" cy="206777"/>
              </a:xfrm>
              <a:prstGeom prst="rect">
                <a:avLst/>
              </a:prstGeom>
            </p:spPr>
            <p:txBody>
              <a:bodyPr vert="horz" wrap="square" lIns="0" tIns="12700" rIns="0" bIns="0" rtlCol="0">
                <a:spAutoFit/>
              </a:bodyPr>
              <a:lstStyle/>
              <a:p>
                <a:pPr marL="12700">
                  <a:spcBef>
                    <a:spcPts val="100"/>
                  </a:spcBef>
                </a:pPr>
                <a:r>
                  <a:rPr sz="1100" dirty="0">
                    <a:solidFill>
                      <a:srgbClr val="FFFFFF"/>
                    </a:solidFill>
                    <a:latin typeface="Heebo"/>
                    <a:cs typeface="Heebo"/>
                  </a:rPr>
                  <a:t>CPT</a:t>
                </a:r>
                <a:r>
                  <a:rPr sz="1100" spc="5" dirty="0">
                    <a:solidFill>
                      <a:srgbClr val="FFFFFF"/>
                    </a:solidFill>
                    <a:latin typeface="Heebo"/>
                    <a:cs typeface="Heebo"/>
                  </a:rPr>
                  <a:t> </a:t>
                </a:r>
                <a:r>
                  <a:rPr sz="1100" spc="-10" dirty="0">
                    <a:solidFill>
                      <a:srgbClr val="FFFFFF"/>
                    </a:solidFill>
                    <a:latin typeface="Heebo"/>
                    <a:cs typeface="Heebo"/>
                  </a:rPr>
                  <a:t>98967</a:t>
                </a:r>
                <a:endParaRPr sz="1100" dirty="0">
                  <a:latin typeface="Heebo"/>
                  <a:cs typeface="Heebo"/>
                </a:endParaRPr>
              </a:p>
            </p:txBody>
          </p:sp>
          <p:pic>
            <p:nvPicPr>
              <p:cNvPr id="42" name="object 38">
                <a:extLst>
                  <a:ext uri="{FF2B5EF4-FFF2-40B4-BE49-F238E27FC236}">
                    <a16:creationId xmlns:a16="http://schemas.microsoft.com/office/drawing/2014/main" id="{E097C651-9CC9-F6D0-1493-D7C305D4D434}"/>
                  </a:ext>
                </a:extLst>
              </p:cNvPr>
              <p:cNvPicPr/>
              <p:nvPr/>
            </p:nvPicPr>
            <p:blipFill>
              <a:blip r:embed="rId4" cstate="print"/>
              <a:stretch>
                <a:fillRect/>
              </a:stretch>
            </p:blipFill>
            <p:spPr>
              <a:xfrm>
                <a:off x="784257" y="5789024"/>
                <a:ext cx="582960" cy="582963"/>
              </a:xfrm>
              <a:prstGeom prst="rect">
                <a:avLst/>
              </a:prstGeom>
            </p:spPr>
          </p:pic>
        </p:grpSp>
        <p:grpSp>
          <p:nvGrpSpPr>
            <p:cNvPr id="50" name="Group 49">
              <a:extLst>
                <a:ext uri="{FF2B5EF4-FFF2-40B4-BE49-F238E27FC236}">
                  <a16:creationId xmlns:a16="http://schemas.microsoft.com/office/drawing/2014/main" id="{0408054C-D016-80F1-8F71-D6238D9651EC}"/>
                </a:ext>
              </a:extLst>
            </p:cNvPr>
            <p:cNvGrpSpPr/>
            <p:nvPr/>
          </p:nvGrpSpPr>
          <p:grpSpPr>
            <a:xfrm>
              <a:off x="9540308" y="1424024"/>
              <a:ext cx="3493035" cy="4947966"/>
              <a:chOff x="8144908" y="1424024"/>
              <a:chExt cx="3493035" cy="4947966"/>
            </a:xfrm>
          </p:grpSpPr>
          <p:grpSp>
            <p:nvGrpSpPr>
              <p:cNvPr id="16" name="object 12">
                <a:extLst>
                  <a:ext uri="{FF2B5EF4-FFF2-40B4-BE49-F238E27FC236}">
                    <a16:creationId xmlns:a16="http://schemas.microsoft.com/office/drawing/2014/main" id="{E139CF56-9BEA-D114-1323-9128B45BC16E}"/>
                  </a:ext>
                </a:extLst>
              </p:cNvPr>
              <p:cNvGrpSpPr/>
              <p:nvPr/>
            </p:nvGrpSpPr>
            <p:grpSpPr>
              <a:xfrm>
                <a:off x="8144908" y="1424024"/>
                <a:ext cx="3474720" cy="4267870"/>
                <a:chOff x="6682147" y="1626029"/>
                <a:chExt cx="3060065" cy="3758565"/>
              </a:xfrm>
            </p:grpSpPr>
            <p:sp>
              <p:nvSpPr>
                <p:cNvPr id="17" name="object 13">
                  <a:extLst>
                    <a:ext uri="{FF2B5EF4-FFF2-40B4-BE49-F238E27FC236}">
                      <a16:creationId xmlns:a16="http://schemas.microsoft.com/office/drawing/2014/main" id="{DC99D9DB-F6BC-2FD8-D72A-516AA89CC721}"/>
                    </a:ext>
                  </a:extLst>
                </p:cNvPr>
                <p:cNvSpPr/>
                <p:nvPr/>
              </p:nvSpPr>
              <p:spPr>
                <a:xfrm>
                  <a:off x="6682147" y="1626029"/>
                  <a:ext cx="3060065" cy="3758565"/>
                </a:xfrm>
                <a:custGeom>
                  <a:avLst/>
                  <a:gdLst/>
                  <a:ahLst/>
                  <a:cxnLst/>
                  <a:rect l="l" t="t" r="r" b="b"/>
                  <a:pathLst>
                    <a:path w="3060065" h="3758565">
                      <a:moveTo>
                        <a:pt x="2549893" y="0"/>
                      </a:moveTo>
                      <a:lnTo>
                        <a:pt x="509993" y="0"/>
                      </a:lnTo>
                      <a:lnTo>
                        <a:pt x="460878" y="2334"/>
                      </a:lnTo>
                      <a:lnTo>
                        <a:pt x="413083" y="9195"/>
                      </a:lnTo>
                      <a:lnTo>
                        <a:pt x="366823" y="20370"/>
                      </a:lnTo>
                      <a:lnTo>
                        <a:pt x="322311" y="35644"/>
                      </a:lnTo>
                      <a:lnTo>
                        <a:pt x="279761" y="54803"/>
                      </a:lnTo>
                      <a:lnTo>
                        <a:pt x="239387" y="77634"/>
                      </a:lnTo>
                      <a:lnTo>
                        <a:pt x="201403" y="103923"/>
                      </a:lnTo>
                      <a:lnTo>
                        <a:pt x="166021" y="133457"/>
                      </a:lnTo>
                      <a:lnTo>
                        <a:pt x="133457" y="166021"/>
                      </a:lnTo>
                      <a:lnTo>
                        <a:pt x="103923" y="201403"/>
                      </a:lnTo>
                      <a:lnTo>
                        <a:pt x="77634" y="239387"/>
                      </a:lnTo>
                      <a:lnTo>
                        <a:pt x="54803" y="279761"/>
                      </a:lnTo>
                      <a:lnTo>
                        <a:pt x="35644" y="322311"/>
                      </a:lnTo>
                      <a:lnTo>
                        <a:pt x="20370" y="366823"/>
                      </a:lnTo>
                      <a:lnTo>
                        <a:pt x="9195" y="413083"/>
                      </a:lnTo>
                      <a:lnTo>
                        <a:pt x="2334" y="460878"/>
                      </a:lnTo>
                      <a:lnTo>
                        <a:pt x="0" y="509993"/>
                      </a:lnTo>
                      <a:lnTo>
                        <a:pt x="0" y="3248164"/>
                      </a:lnTo>
                      <a:lnTo>
                        <a:pt x="2334" y="3297280"/>
                      </a:lnTo>
                      <a:lnTo>
                        <a:pt x="9195" y="3345075"/>
                      </a:lnTo>
                      <a:lnTo>
                        <a:pt x="20370" y="3391335"/>
                      </a:lnTo>
                      <a:lnTo>
                        <a:pt x="35644" y="3435847"/>
                      </a:lnTo>
                      <a:lnTo>
                        <a:pt x="54803" y="3478396"/>
                      </a:lnTo>
                      <a:lnTo>
                        <a:pt x="77634" y="3518770"/>
                      </a:lnTo>
                      <a:lnTo>
                        <a:pt x="103923" y="3556755"/>
                      </a:lnTo>
                      <a:lnTo>
                        <a:pt x="133457" y="3592136"/>
                      </a:lnTo>
                      <a:lnTo>
                        <a:pt x="166021" y="3624701"/>
                      </a:lnTo>
                      <a:lnTo>
                        <a:pt x="201403" y="3654234"/>
                      </a:lnTo>
                      <a:lnTo>
                        <a:pt x="239387" y="3680524"/>
                      </a:lnTo>
                      <a:lnTo>
                        <a:pt x="279761" y="3703355"/>
                      </a:lnTo>
                      <a:lnTo>
                        <a:pt x="322311" y="3722514"/>
                      </a:lnTo>
                      <a:lnTo>
                        <a:pt x="366823" y="3737788"/>
                      </a:lnTo>
                      <a:lnTo>
                        <a:pt x="413083" y="3748962"/>
                      </a:lnTo>
                      <a:lnTo>
                        <a:pt x="460878" y="3755823"/>
                      </a:lnTo>
                      <a:lnTo>
                        <a:pt x="509993" y="3758158"/>
                      </a:lnTo>
                      <a:lnTo>
                        <a:pt x="2549893" y="3758158"/>
                      </a:lnTo>
                      <a:lnTo>
                        <a:pt x="2599011" y="3755823"/>
                      </a:lnTo>
                      <a:lnTo>
                        <a:pt x="2646807" y="3748962"/>
                      </a:lnTo>
                      <a:lnTo>
                        <a:pt x="2693069" y="3737788"/>
                      </a:lnTo>
                      <a:lnTo>
                        <a:pt x="2737582" y="3722514"/>
                      </a:lnTo>
                      <a:lnTo>
                        <a:pt x="2780133" y="3703355"/>
                      </a:lnTo>
                      <a:lnTo>
                        <a:pt x="2820508" y="3680524"/>
                      </a:lnTo>
                      <a:lnTo>
                        <a:pt x="2858494" y="3654234"/>
                      </a:lnTo>
                      <a:lnTo>
                        <a:pt x="2893876" y="3624701"/>
                      </a:lnTo>
                      <a:lnTo>
                        <a:pt x="2926441" y="3592136"/>
                      </a:lnTo>
                      <a:lnTo>
                        <a:pt x="2955975" y="3556755"/>
                      </a:lnTo>
                      <a:lnTo>
                        <a:pt x="2982264" y="3518770"/>
                      </a:lnTo>
                      <a:lnTo>
                        <a:pt x="3005096" y="3478396"/>
                      </a:lnTo>
                      <a:lnTo>
                        <a:pt x="3024255" y="3435847"/>
                      </a:lnTo>
                      <a:lnTo>
                        <a:pt x="3039529" y="3391335"/>
                      </a:lnTo>
                      <a:lnTo>
                        <a:pt x="3050703" y="3345075"/>
                      </a:lnTo>
                      <a:lnTo>
                        <a:pt x="3057565" y="3297280"/>
                      </a:lnTo>
                      <a:lnTo>
                        <a:pt x="3059899" y="3248164"/>
                      </a:lnTo>
                      <a:lnTo>
                        <a:pt x="3059899" y="509993"/>
                      </a:lnTo>
                      <a:lnTo>
                        <a:pt x="3057565" y="460878"/>
                      </a:lnTo>
                      <a:lnTo>
                        <a:pt x="3050703" y="413083"/>
                      </a:lnTo>
                      <a:lnTo>
                        <a:pt x="3039529" y="366823"/>
                      </a:lnTo>
                      <a:lnTo>
                        <a:pt x="3024255" y="322311"/>
                      </a:lnTo>
                      <a:lnTo>
                        <a:pt x="3005096" y="279761"/>
                      </a:lnTo>
                      <a:lnTo>
                        <a:pt x="2982264" y="239387"/>
                      </a:lnTo>
                      <a:lnTo>
                        <a:pt x="2955975" y="201403"/>
                      </a:lnTo>
                      <a:lnTo>
                        <a:pt x="2926441" y="166021"/>
                      </a:lnTo>
                      <a:lnTo>
                        <a:pt x="2893876" y="133457"/>
                      </a:lnTo>
                      <a:lnTo>
                        <a:pt x="2858494" y="103923"/>
                      </a:lnTo>
                      <a:lnTo>
                        <a:pt x="2820508" y="77634"/>
                      </a:lnTo>
                      <a:lnTo>
                        <a:pt x="2780133" y="54803"/>
                      </a:lnTo>
                      <a:lnTo>
                        <a:pt x="2737582" y="35644"/>
                      </a:lnTo>
                      <a:lnTo>
                        <a:pt x="2693069" y="20370"/>
                      </a:lnTo>
                      <a:lnTo>
                        <a:pt x="2646807" y="9195"/>
                      </a:lnTo>
                      <a:lnTo>
                        <a:pt x="2599011" y="2334"/>
                      </a:lnTo>
                      <a:lnTo>
                        <a:pt x="2549893" y="0"/>
                      </a:lnTo>
                      <a:close/>
                    </a:path>
                  </a:pathLst>
                </a:custGeom>
                <a:solidFill>
                  <a:srgbClr val="4185F4"/>
                </a:solidFill>
              </p:spPr>
              <p:txBody>
                <a:bodyPr wrap="square" lIns="0" tIns="0" rIns="0" bIns="0" rtlCol="0"/>
                <a:lstStyle/>
                <a:p>
                  <a:endParaRPr/>
                </a:p>
              </p:txBody>
            </p:sp>
            <p:sp>
              <p:nvSpPr>
                <p:cNvPr id="18" name="object 14">
                  <a:extLst>
                    <a:ext uri="{FF2B5EF4-FFF2-40B4-BE49-F238E27FC236}">
                      <a16:creationId xmlns:a16="http://schemas.microsoft.com/office/drawing/2014/main" id="{2AF2BD64-74E7-ED43-4E90-EC07A1220B95}"/>
                    </a:ext>
                  </a:extLst>
                </p:cNvPr>
                <p:cNvSpPr/>
                <p:nvPr/>
              </p:nvSpPr>
              <p:spPr>
                <a:xfrm>
                  <a:off x="6874812" y="3098471"/>
                  <a:ext cx="2674620" cy="513715"/>
                </a:xfrm>
                <a:custGeom>
                  <a:avLst/>
                  <a:gdLst/>
                  <a:ahLst/>
                  <a:cxnLst/>
                  <a:rect l="l" t="t" r="r" b="b"/>
                  <a:pathLst>
                    <a:path w="2674620" h="513714">
                      <a:moveTo>
                        <a:pt x="2589034" y="0"/>
                      </a:moveTo>
                      <a:lnTo>
                        <a:pt x="85572" y="0"/>
                      </a:lnTo>
                      <a:lnTo>
                        <a:pt x="52260" y="6725"/>
                      </a:lnTo>
                      <a:lnTo>
                        <a:pt x="25060" y="25065"/>
                      </a:lnTo>
                      <a:lnTo>
                        <a:pt x="6723" y="52265"/>
                      </a:lnTo>
                      <a:lnTo>
                        <a:pt x="0" y="85572"/>
                      </a:lnTo>
                      <a:lnTo>
                        <a:pt x="0" y="427837"/>
                      </a:lnTo>
                      <a:lnTo>
                        <a:pt x="6723" y="461142"/>
                      </a:lnTo>
                      <a:lnTo>
                        <a:pt x="25060" y="488338"/>
                      </a:lnTo>
                      <a:lnTo>
                        <a:pt x="52260" y="506674"/>
                      </a:lnTo>
                      <a:lnTo>
                        <a:pt x="85572" y="513397"/>
                      </a:lnTo>
                      <a:lnTo>
                        <a:pt x="2589034" y="513397"/>
                      </a:lnTo>
                      <a:lnTo>
                        <a:pt x="2622347" y="506674"/>
                      </a:lnTo>
                      <a:lnTo>
                        <a:pt x="2649547" y="488338"/>
                      </a:lnTo>
                      <a:lnTo>
                        <a:pt x="2667883" y="461142"/>
                      </a:lnTo>
                      <a:lnTo>
                        <a:pt x="2674607" y="427837"/>
                      </a:lnTo>
                      <a:lnTo>
                        <a:pt x="2674607" y="85572"/>
                      </a:lnTo>
                      <a:lnTo>
                        <a:pt x="2667883" y="52265"/>
                      </a:lnTo>
                      <a:lnTo>
                        <a:pt x="2649547" y="25065"/>
                      </a:lnTo>
                      <a:lnTo>
                        <a:pt x="2622347" y="6725"/>
                      </a:lnTo>
                      <a:lnTo>
                        <a:pt x="2589034" y="0"/>
                      </a:lnTo>
                      <a:close/>
                    </a:path>
                  </a:pathLst>
                </a:custGeom>
                <a:solidFill>
                  <a:srgbClr val="051F61"/>
                </a:solidFill>
              </p:spPr>
              <p:txBody>
                <a:bodyPr wrap="square" lIns="0" tIns="0" rIns="0" bIns="0" rtlCol="0"/>
                <a:lstStyle/>
                <a:p>
                  <a:endParaRPr/>
                </a:p>
              </p:txBody>
            </p:sp>
          </p:grpSp>
          <p:sp>
            <p:nvSpPr>
              <p:cNvPr id="21" name="object 17">
                <a:extLst>
                  <a:ext uri="{FF2B5EF4-FFF2-40B4-BE49-F238E27FC236}">
                    <a16:creationId xmlns:a16="http://schemas.microsoft.com/office/drawing/2014/main" id="{9C277A25-EC2E-92E4-39BA-9DCD16F38BD7}"/>
                  </a:ext>
                </a:extLst>
              </p:cNvPr>
              <p:cNvSpPr txBox="1"/>
              <p:nvPr/>
            </p:nvSpPr>
            <p:spPr>
              <a:xfrm>
                <a:off x="8331692" y="3795679"/>
                <a:ext cx="3117081" cy="1820641"/>
              </a:xfrm>
              <a:prstGeom prst="rect">
                <a:avLst/>
              </a:prstGeom>
            </p:spPr>
            <p:txBody>
              <a:bodyPr vert="horz" wrap="square" lIns="0" tIns="12700" rIns="0" bIns="0" rtlCol="0">
                <a:spAutoFit/>
              </a:bodyPr>
              <a:lstStyle/>
              <a:p>
                <a:pPr algn="ctr">
                  <a:spcBef>
                    <a:spcPts val="100"/>
                  </a:spcBef>
                </a:pPr>
                <a:r>
                  <a:rPr sz="1500" b="1" dirty="0">
                    <a:solidFill>
                      <a:srgbClr val="FFFFFF"/>
                    </a:solidFill>
                    <a:latin typeface="Heebo"/>
                    <a:cs typeface="Heebo"/>
                  </a:rPr>
                  <a:t>CPT</a:t>
                </a:r>
                <a:r>
                  <a:rPr sz="1500" b="1" spc="-30" dirty="0">
                    <a:solidFill>
                      <a:srgbClr val="FFFFFF"/>
                    </a:solidFill>
                    <a:latin typeface="Heebo"/>
                    <a:cs typeface="Heebo"/>
                  </a:rPr>
                  <a:t> </a:t>
                </a:r>
                <a:r>
                  <a:rPr sz="1500" b="1" spc="-10" dirty="0">
                    <a:solidFill>
                      <a:srgbClr val="FFFFFF"/>
                    </a:solidFill>
                    <a:latin typeface="Heebo"/>
                    <a:cs typeface="Heebo"/>
                  </a:rPr>
                  <a:t>96161</a:t>
                </a:r>
                <a:endParaRPr sz="1500" dirty="0">
                  <a:latin typeface="Heebo"/>
                  <a:cs typeface="Heebo"/>
                </a:endParaRPr>
              </a:p>
              <a:p>
                <a:pPr marL="12700" marR="5080" indent="-635" algn="ctr">
                  <a:lnSpc>
                    <a:spcPct val="129099"/>
                  </a:lnSpc>
                  <a:spcBef>
                    <a:spcPts val="400"/>
                  </a:spcBef>
                </a:pPr>
                <a:r>
                  <a:rPr sz="1100" spc="-10" dirty="0">
                    <a:solidFill>
                      <a:srgbClr val="FFFFFF"/>
                    </a:solidFill>
                    <a:latin typeface="Heebo"/>
                    <a:cs typeface="Heebo"/>
                  </a:rPr>
                  <a:t>Health</a:t>
                </a:r>
                <a:r>
                  <a:rPr sz="1100" spc="-45" dirty="0">
                    <a:solidFill>
                      <a:srgbClr val="FFFFFF"/>
                    </a:solidFill>
                    <a:latin typeface="Heebo"/>
                    <a:cs typeface="Heebo"/>
                  </a:rPr>
                  <a:t> </a:t>
                </a:r>
                <a:r>
                  <a:rPr sz="1100" dirty="0">
                    <a:solidFill>
                      <a:srgbClr val="FFFFFF"/>
                    </a:solidFill>
                    <a:latin typeface="Heebo"/>
                    <a:cs typeface="Heebo"/>
                  </a:rPr>
                  <a:t>Risk</a:t>
                </a:r>
                <a:r>
                  <a:rPr sz="1100" spc="-40" dirty="0">
                    <a:solidFill>
                      <a:srgbClr val="FFFFFF"/>
                    </a:solidFill>
                    <a:latin typeface="Heebo"/>
                    <a:cs typeface="Heebo"/>
                  </a:rPr>
                  <a:t> </a:t>
                </a:r>
                <a:r>
                  <a:rPr sz="1100" spc="-20" dirty="0">
                    <a:solidFill>
                      <a:srgbClr val="FFFFFF"/>
                    </a:solidFill>
                    <a:latin typeface="Heebo"/>
                    <a:cs typeface="Heebo"/>
                  </a:rPr>
                  <a:t>Assessment</a:t>
                </a:r>
                <a:r>
                  <a:rPr sz="1100" spc="-40" dirty="0">
                    <a:solidFill>
                      <a:srgbClr val="FFFFFF"/>
                    </a:solidFill>
                    <a:latin typeface="Heebo"/>
                    <a:cs typeface="Heebo"/>
                  </a:rPr>
                  <a:t> </a:t>
                </a:r>
                <a:r>
                  <a:rPr sz="1100" dirty="0">
                    <a:solidFill>
                      <a:srgbClr val="FFFFFF"/>
                    </a:solidFill>
                    <a:latin typeface="Heebo"/>
                    <a:cs typeface="Heebo"/>
                  </a:rPr>
                  <a:t>with</a:t>
                </a:r>
                <a:r>
                  <a:rPr sz="1100" spc="-40" dirty="0">
                    <a:solidFill>
                      <a:srgbClr val="FFFFFF"/>
                    </a:solidFill>
                    <a:latin typeface="Heebo"/>
                    <a:cs typeface="Heebo"/>
                  </a:rPr>
                  <a:t> </a:t>
                </a:r>
                <a:r>
                  <a:rPr sz="1100" spc="-10" dirty="0">
                    <a:solidFill>
                      <a:srgbClr val="FFFFFF"/>
                    </a:solidFill>
                    <a:latin typeface="Heebo"/>
                    <a:cs typeface="Heebo"/>
                  </a:rPr>
                  <a:t>Champ</a:t>
                </a:r>
                <a:r>
                  <a:rPr sz="1100" spc="-10" dirty="0">
                    <a:solidFill>
                      <a:srgbClr val="FFFFFF"/>
                    </a:solidFill>
                  </a:rPr>
                  <a:t>™ </a:t>
                </a:r>
                <a:r>
                  <a:rPr sz="1100" spc="-10" dirty="0">
                    <a:solidFill>
                      <a:srgbClr val="FFFFFF"/>
                    </a:solidFill>
                    <a:latin typeface="Heebo"/>
                    <a:cs typeface="Heebo"/>
                  </a:rPr>
                  <a:t>Score</a:t>
                </a:r>
                <a:r>
                  <a:rPr sz="1100" spc="-15" dirty="0">
                    <a:solidFill>
                      <a:srgbClr val="FFFFFF"/>
                    </a:solidFill>
                    <a:latin typeface="Heebo"/>
                    <a:cs typeface="Heebo"/>
                  </a:rPr>
                  <a:t> </a:t>
                </a:r>
                <a:r>
                  <a:rPr sz="1100" dirty="0">
                    <a:solidFill>
                      <a:srgbClr val="FFFFFF"/>
                    </a:solidFill>
                    <a:latin typeface="Heebo"/>
                    <a:cs typeface="Heebo"/>
                  </a:rPr>
                  <a:t>/</a:t>
                </a:r>
                <a:r>
                  <a:rPr sz="1100" spc="-20" dirty="0">
                    <a:solidFill>
                      <a:srgbClr val="FFFFFF"/>
                    </a:solidFill>
                    <a:latin typeface="Heebo"/>
                    <a:cs typeface="Heebo"/>
                  </a:rPr>
                  <a:t> CHAMP</a:t>
                </a:r>
                <a:r>
                  <a:rPr sz="1100" spc="-25" dirty="0">
                    <a:solidFill>
                      <a:srgbClr val="FFFFFF"/>
                    </a:solidFill>
                    <a:latin typeface="Heebo"/>
                    <a:cs typeface="Heebo"/>
                  </a:rPr>
                  <a:t> </a:t>
                </a:r>
                <a:r>
                  <a:rPr sz="1100" spc="-10" dirty="0">
                    <a:solidFill>
                      <a:srgbClr val="FFFFFF"/>
                    </a:solidFill>
                    <a:latin typeface="Heebo"/>
                    <a:cs typeface="Heebo"/>
                  </a:rPr>
                  <a:t>Wellcentive </a:t>
                </a:r>
                <a:r>
                  <a:rPr sz="1100" dirty="0">
                    <a:solidFill>
                      <a:srgbClr val="FFFFFF"/>
                    </a:solidFill>
                    <a:latin typeface="Heebo"/>
                    <a:cs typeface="Heebo"/>
                  </a:rPr>
                  <a:t>/</a:t>
                </a:r>
                <a:r>
                  <a:rPr sz="1100" spc="-25" dirty="0">
                    <a:solidFill>
                      <a:srgbClr val="FFFFFF"/>
                    </a:solidFill>
                    <a:latin typeface="Heebo"/>
                    <a:cs typeface="Heebo"/>
                  </a:rPr>
                  <a:t> </a:t>
                </a:r>
                <a:r>
                  <a:rPr sz="1100" spc="-20" dirty="0">
                    <a:solidFill>
                      <a:srgbClr val="FFFFFF"/>
                    </a:solidFill>
                    <a:latin typeface="Heebo"/>
                    <a:cs typeface="Heebo"/>
                  </a:rPr>
                  <a:t>Absenteeism</a:t>
                </a:r>
                <a:r>
                  <a:rPr sz="1100" spc="-30" dirty="0">
                    <a:solidFill>
                      <a:srgbClr val="FFFFFF"/>
                    </a:solidFill>
                    <a:latin typeface="Heebo"/>
                    <a:cs typeface="Heebo"/>
                  </a:rPr>
                  <a:t> </a:t>
                </a:r>
                <a:r>
                  <a:rPr sz="1100" spc="-50" dirty="0">
                    <a:solidFill>
                      <a:srgbClr val="FFFFFF"/>
                    </a:solidFill>
                    <a:latin typeface="Heebo"/>
                    <a:cs typeface="Heebo"/>
                  </a:rPr>
                  <a:t>&amp; </a:t>
                </a:r>
                <a:r>
                  <a:rPr sz="1100" spc="-20" dirty="0">
                    <a:solidFill>
                      <a:srgbClr val="FFFFFF"/>
                    </a:solidFill>
                    <a:latin typeface="Heebo"/>
                    <a:cs typeface="Heebo"/>
                  </a:rPr>
                  <a:t>Presenteeism</a:t>
                </a:r>
                <a:r>
                  <a:rPr sz="1100" spc="-40" dirty="0">
                    <a:solidFill>
                      <a:srgbClr val="FFFFFF"/>
                    </a:solidFill>
                    <a:latin typeface="Heebo"/>
                    <a:cs typeface="Heebo"/>
                  </a:rPr>
                  <a:t> </a:t>
                </a:r>
                <a:r>
                  <a:rPr sz="1100" dirty="0">
                    <a:solidFill>
                      <a:srgbClr val="FFFFFF"/>
                    </a:solidFill>
                    <a:latin typeface="Heebo"/>
                    <a:cs typeface="Heebo"/>
                  </a:rPr>
                  <a:t>/</a:t>
                </a:r>
                <a:r>
                  <a:rPr sz="1100" spc="-20" dirty="0">
                    <a:solidFill>
                      <a:srgbClr val="FFFFFF"/>
                    </a:solidFill>
                    <a:latin typeface="Heebo"/>
                    <a:cs typeface="Heebo"/>
                  </a:rPr>
                  <a:t> </a:t>
                </a:r>
                <a:r>
                  <a:rPr sz="1100" spc="-10" dirty="0">
                    <a:solidFill>
                      <a:srgbClr val="FFFFFF"/>
                    </a:solidFill>
                    <a:latin typeface="Heebo"/>
                    <a:cs typeface="Heebo"/>
                  </a:rPr>
                  <a:t>Quality </a:t>
                </a:r>
                <a:r>
                  <a:rPr sz="1100" dirty="0">
                    <a:solidFill>
                      <a:srgbClr val="FFFFFF"/>
                    </a:solidFill>
                    <a:latin typeface="Heebo"/>
                    <a:cs typeface="Heebo"/>
                  </a:rPr>
                  <a:t>of</a:t>
                </a:r>
                <a:r>
                  <a:rPr sz="1100" spc="-5" dirty="0">
                    <a:solidFill>
                      <a:srgbClr val="FFFFFF"/>
                    </a:solidFill>
                    <a:latin typeface="Heebo"/>
                    <a:cs typeface="Heebo"/>
                  </a:rPr>
                  <a:t> </a:t>
                </a:r>
                <a:r>
                  <a:rPr sz="1100" dirty="0">
                    <a:solidFill>
                      <a:srgbClr val="FFFFFF"/>
                    </a:solidFill>
                    <a:latin typeface="Heebo"/>
                    <a:cs typeface="Heebo"/>
                  </a:rPr>
                  <a:t>Life</a:t>
                </a:r>
                <a:r>
                  <a:rPr sz="1100" spc="-10" dirty="0">
                    <a:solidFill>
                      <a:srgbClr val="FFFFFF"/>
                    </a:solidFill>
                    <a:latin typeface="Heebo"/>
                    <a:cs typeface="Heebo"/>
                  </a:rPr>
                  <a:t> </a:t>
                </a:r>
                <a:r>
                  <a:rPr sz="1100" dirty="0">
                    <a:solidFill>
                      <a:srgbClr val="FFFFFF"/>
                    </a:solidFill>
                    <a:latin typeface="Heebo"/>
                    <a:cs typeface="Heebo"/>
                  </a:rPr>
                  <a:t>/</a:t>
                </a:r>
                <a:r>
                  <a:rPr sz="1100" spc="-20" dirty="0">
                    <a:solidFill>
                      <a:srgbClr val="FFFFFF"/>
                    </a:solidFill>
                    <a:latin typeface="Heebo"/>
                    <a:cs typeface="Heebo"/>
                  </a:rPr>
                  <a:t> Readiness</a:t>
                </a:r>
                <a:r>
                  <a:rPr sz="1100" spc="-15" dirty="0">
                    <a:solidFill>
                      <a:srgbClr val="FFFFFF"/>
                    </a:solidFill>
                    <a:latin typeface="Heebo"/>
                    <a:cs typeface="Heebo"/>
                  </a:rPr>
                  <a:t> </a:t>
                </a:r>
                <a:r>
                  <a:rPr sz="1100" spc="-25" dirty="0">
                    <a:solidFill>
                      <a:srgbClr val="FFFFFF"/>
                    </a:solidFill>
                    <a:latin typeface="Heebo"/>
                    <a:cs typeface="Heebo"/>
                  </a:rPr>
                  <a:t>to </a:t>
                </a:r>
                <a:r>
                  <a:rPr sz="1100" spc="-10" dirty="0">
                    <a:solidFill>
                      <a:srgbClr val="FFFFFF"/>
                    </a:solidFill>
                    <a:latin typeface="Heebo"/>
                    <a:cs typeface="Heebo"/>
                  </a:rPr>
                  <a:t>Change</a:t>
                </a:r>
                <a:r>
                  <a:rPr sz="1100" spc="-50" dirty="0">
                    <a:solidFill>
                      <a:srgbClr val="FFFFFF"/>
                    </a:solidFill>
                    <a:latin typeface="Heebo"/>
                    <a:cs typeface="Heebo"/>
                  </a:rPr>
                  <a:t> </a:t>
                </a:r>
                <a:r>
                  <a:rPr sz="1100" dirty="0">
                    <a:solidFill>
                      <a:srgbClr val="FFFFFF"/>
                    </a:solidFill>
                    <a:latin typeface="Heebo"/>
                    <a:cs typeface="Heebo"/>
                  </a:rPr>
                  <a:t>/</a:t>
                </a:r>
                <a:r>
                  <a:rPr sz="1100" spc="-45" dirty="0">
                    <a:solidFill>
                      <a:srgbClr val="FFFFFF"/>
                    </a:solidFill>
                    <a:latin typeface="Heebo"/>
                    <a:cs typeface="Heebo"/>
                  </a:rPr>
                  <a:t> </a:t>
                </a:r>
                <a:r>
                  <a:rPr sz="1100" spc="-10" dirty="0">
                    <a:solidFill>
                      <a:srgbClr val="FFFFFF"/>
                    </a:solidFill>
                    <a:latin typeface="Heebo"/>
                    <a:cs typeface="Heebo"/>
                  </a:rPr>
                  <a:t>Health</a:t>
                </a:r>
                <a:r>
                  <a:rPr sz="1100" spc="-40" dirty="0">
                    <a:solidFill>
                      <a:srgbClr val="FFFFFF"/>
                    </a:solidFill>
                    <a:latin typeface="Heebo"/>
                    <a:cs typeface="Heebo"/>
                  </a:rPr>
                  <a:t> </a:t>
                </a:r>
                <a:r>
                  <a:rPr sz="1100" spc="-10" dirty="0">
                    <a:solidFill>
                      <a:srgbClr val="FFFFFF"/>
                    </a:solidFill>
                    <a:latin typeface="Heebo"/>
                    <a:cs typeface="Heebo"/>
                  </a:rPr>
                  <a:t>Utilization</a:t>
                </a:r>
                <a:r>
                  <a:rPr sz="1100" spc="-45" dirty="0">
                    <a:solidFill>
                      <a:srgbClr val="FFFFFF"/>
                    </a:solidFill>
                    <a:latin typeface="Heebo"/>
                    <a:cs typeface="Heebo"/>
                  </a:rPr>
                  <a:t> </a:t>
                </a:r>
                <a:r>
                  <a:rPr sz="1100" dirty="0">
                    <a:solidFill>
                      <a:srgbClr val="FFFFFF"/>
                    </a:solidFill>
                    <a:latin typeface="Heebo"/>
                    <a:cs typeface="Heebo"/>
                  </a:rPr>
                  <a:t>/</a:t>
                </a:r>
                <a:r>
                  <a:rPr sz="1100" spc="-45" dirty="0">
                    <a:solidFill>
                      <a:srgbClr val="FFFFFF"/>
                    </a:solidFill>
                    <a:latin typeface="Heebo"/>
                    <a:cs typeface="Heebo"/>
                  </a:rPr>
                  <a:t> </a:t>
                </a:r>
                <a:r>
                  <a:rPr sz="1100" spc="-10" dirty="0">
                    <a:solidFill>
                      <a:srgbClr val="FFFFFF"/>
                    </a:solidFill>
                    <a:latin typeface="Heebo"/>
                    <a:cs typeface="Heebo"/>
                  </a:rPr>
                  <a:t>Alcohol</a:t>
                </a:r>
                <a:r>
                  <a:rPr sz="1100" spc="-35" dirty="0">
                    <a:solidFill>
                      <a:srgbClr val="FFFFFF"/>
                    </a:solidFill>
                    <a:latin typeface="Heebo"/>
                    <a:cs typeface="Heebo"/>
                  </a:rPr>
                  <a:t> </a:t>
                </a:r>
                <a:r>
                  <a:rPr sz="1100" spc="-50" dirty="0">
                    <a:solidFill>
                      <a:srgbClr val="FFFFFF"/>
                    </a:solidFill>
                    <a:latin typeface="Heebo"/>
                    <a:cs typeface="Heebo"/>
                  </a:rPr>
                  <a:t>/ </a:t>
                </a:r>
                <a:r>
                  <a:rPr sz="1100" spc="-10" dirty="0">
                    <a:solidFill>
                      <a:srgbClr val="FFFFFF"/>
                    </a:solidFill>
                    <a:latin typeface="Heebo"/>
                    <a:cs typeface="Heebo"/>
                  </a:rPr>
                  <a:t>Overweight</a:t>
                </a:r>
                <a:r>
                  <a:rPr sz="1100" spc="-40" dirty="0">
                    <a:solidFill>
                      <a:srgbClr val="FFFFFF"/>
                    </a:solidFill>
                    <a:latin typeface="Heebo"/>
                    <a:cs typeface="Heebo"/>
                  </a:rPr>
                  <a:t> </a:t>
                </a:r>
                <a:r>
                  <a:rPr sz="1100" dirty="0">
                    <a:solidFill>
                      <a:srgbClr val="FFFFFF"/>
                    </a:solidFill>
                    <a:latin typeface="Heebo"/>
                    <a:cs typeface="Heebo"/>
                  </a:rPr>
                  <a:t>/</a:t>
                </a:r>
                <a:r>
                  <a:rPr sz="1100" spc="-40" dirty="0">
                    <a:solidFill>
                      <a:srgbClr val="FFFFFF"/>
                    </a:solidFill>
                    <a:latin typeface="Heebo"/>
                    <a:cs typeface="Heebo"/>
                  </a:rPr>
                  <a:t> </a:t>
                </a:r>
                <a:r>
                  <a:rPr sz="1100" spc="-10" dirty="0">
                    <a:solidFill>
                      <a:srgbClr val="FFFFFF"/>
                    </a:solidFill>
                    <a:latin typeface="Heebo"/>
                    <a:cs typeface="Heebo"/>
                  </a:rPr>
                  <a:t>Sedentary</a:t>
                </a:r>
                <a:r>
                  <a:rPr sz="1100" spc="-40" dirty="0">
                    <a:solidFill>
                      <a:srgbClr val="FFFFFF"/>
                    </a:solidFill>
                    <a:latin typeface="Heebo"/>
                    <a:cs typeface="Heebo"/>
                  </a:rPr>
                  <a:t> </a:t>
                </a:r>
                <a:r>
                  <a:rPr sz="1100" spc="-10" dirty="0">
                    <a:solidFill>
                      <a:srgbClr val="FFFFFF"/>
                    </a:solidFill>
                    <a:latin typeface="Heebo"/>
                    <a:cs typeface="Heebo"/>
                  </a:rPr>
                  <a:t>Lifestyle</a:t>
                </a:r>
                <a:r>
                  <a:rPr sz="1100" spc="-35" dirty="0">
                    <a:solidFill>
                      <a:srgbClr val="FFFFFF"/>
                    </a:solidFill>
                    <a:latin typeface="Heebo"/>
                    <a:cs typeface="Heebo"/>
                  </a:rPr>
                  <a:t> </a:t>
                </a:r>
                <a:r>
                  <a:rPr sz="1100" dirty="0">
                    <a:solidFill>
                      <a:srgbClr val="FFFFFF"/>
                    </a:solidFill>
                    <a:latin typeface="Heebo"/>
                    <a:cs typeface="Heebo"/>
                  </a:rPr>
                  <a:t>/</a:t>
                </a:r>
                <a:r>
                  <a:rPr sz="1100" spc="-45" dirty="0">
                    <a:solidFill>
                      <a:srgbClr val="FFFFFF"/>
                    </a:solidFill>
                    <a:latin typeface="Heebo"/>
                    <a:cs typeface="Heebo"/>
                  </a:rPr>
                  <a:t> </a:t>
                </a:r>
                <a:r>
                  <a:rPr sz="1100" spc="-10" dirty="0">
                    <a:solidFill>
                      <a:srgbClr val="FFFFFF"/>
                    </a:solidFill>
                    <a:latin typeface="Heebo"/>
                    <a:cs typeface="Heebo"/>
                  </a:rPr>
                  <a:t>Stress</a:t>
                </a:r>
                <a:r>
                  <a:rPr sz="1100" spc="-40" dirty="0">
                    <a:solidFill>
                      <a:srgbClr val="FFFFFF"/>
                    </a:solidFill>
                    <a:latin typeface="Heebo"/>
                    <a:cs typeface="Heebo"/>
                  </a:rPr>
                  <a:t> </a:t>
                </a:r>
                <a:r>
                  <a:rPr sz="1100" spc="-50" dirty="0">
                    <a:solidFill>
                      <a:srgbClr val="FFFFFF"/>
                    </a:solidFill>
                    <a:latin typeface="Heebo"/>
                    <a:cs typeface="Heebo"/>
                  </a:rPr>
                  <a:t>/</a:t>
                </a:r>
                <a:r>
                  <a:rPr sz="1100" spc="500" dirty="0">
                    <a:solidFill>
                      <a:srgbClr val="FFFFFF"/>
                    </a:solidFill>
                    <a:latin typeface="Heebo"/>
                    <a:cs typeface="Heebo"/>
                  </a:rPr>
                  <a:t> </a:t>
                </a:r>
                <a:r>
                  <a:rPr sz="1100" dirty="0">
                    <a:solidFill>
                      <a:srgbClr val="FFFFFF"/>
                    </a:solidFill>
                    <a:latin typeface="Heebo"/>
                    <a:cs typeface="Heebo"/>
                  </a:rPr>
                  <a:t>As</a:t>
                </a:r>
                <a:r>
                  <a:rPr sz="1100" spc="-50" dirty="0">
                    <a:solidFill>
                      <a:srgbClr val="FFFFFF"/>
                    </a:solidFill>
                    <a:latin typeface="Heebo"/>
                    <a:cs typeface="Heebo"/>
                  </a:rPr>
                  <a:t> </a:t>
                </a:r>
                <a:r>
                  <a:rPr sz="1100" spc="-10" dirty="0">
                    <a:solidFill>
                      <a:srgbClr val="FFFFFF"/>
                    </a:solidFill>
                    <a:latin typeface="Heebo"/>
                    <a:cs typeface="Heebo"/>
                  </a:rPr>
                  <a:t>applicable</a:t>
                </a:r>
                <a:r>
                  <a:rPr sz="1100" spc="-40" dirty="0">
                    <a:solidFill>
                      <a:srgbClr val="FFFFFF"/>
                    </a:solidFill>
                    <a:latin typeface="Heebo"/>
                    <a:cs typeface="Heebo"/>
                  </a:rPr>
                  <a:t> </a:t>
                </a:r>
                <a:r>
                  <a:rPr sz="1100" spc="-10" dirty="0">
                    <a:solidFill>
                      <a:srgbClr val="FFFFFF"/>
                    </a:solidFill>
                    <a:latin typeface="Heebo"/>
                    <a:cs typeface="Heebo"/>
                  </a:rPr>
                  <a:t>based</a:t>
                </a:r>
                <a:r>
                  <a:rPr sz="1100" spc="-55" dirty="0">
                    <a:solidFill>
                      <a:srgbClr val="FFFFFF"/>
                    </a:solidFill>
                    <a:latin typeface="Heebo"/>
                    <a:cs typeface="Heebo"/>
                  </a:rPr>
                  <a:t> </a:t>
                </a:r>
                <a:r>
                  <a:rPr sz="1100" dirty="0">
                    <a:solidFill>
                      <a:srgbClr val="FFFFFF"/>
                    </a:solidFill>
                    <a:latin typeface="Heebo"/>
                    <a:cs typeface="Heebo"/>
                  </a:rPr>
                  <a:t>on</a:t>
                </a:r>
                <a:r>
                  <a:rPr sz="1100" spc="-50" dirty="0">
                    <a:solidFill>
                      <a:srgbClr val="FFFFFF"/>
                    </a:solidFill>
                    <a:latin typeface="Heebo"/>
                    <a:cs typeface="Heebo"/>
                  </a:rPr>
                  <a:t> </a:t>
                </a:r>
                <a:r>
                  <a:rPr sz="1100" spc="-20" dirty="0">
                    <a:solidFill>
                      <a:srgbClr val="FFFFFF"/>
                    </a:solidFill>
                    <a:latin typeface="Heebo"/>
                    <a:cs typeface="Heebo"/>
                  </a:rPr>
                  <a:t>risk</a:t>
                </a:r>
                <a:endParaRPr sz="1100" dirty="0">
                  <a:latin typeface="Heebo"/>
                  <a:cs typeface="Heebo"/>
                </a:endParaRPr>
              </a:p>
            </p:txBody>
          </p:sp>
          <p:pic>
            <p:nvPicPr>
              <p:cNvPr id="23" name="object 19">
                <a:extLst>
                  <a:ext uri="{FF2B5EF4-FFF2-40B4-BE49-F238E27FC236}">
                    <a16:creationId xmlns:a16="http://schemas.microsoft.com/office/drawing/2014/main" id="{AEC5C232-FFD1-0816-805C-F28AEA108439}"/>
                  </a:ext>
                </a:extLst>
              </p:cNvPr>
              <p:cNvPicPr/>
              <p:nvPr/>
            </p:nvPicPr>
            <p:blipFill>
              <a:blip r:embed="rId5" cstate="print"/>
              <a:stretch>
                <a:fillRect/>
              </a:stretch>
            </p:blipFill>
            <p:spPr>
              <a:xfrm>
                <a:off x="9114742" y="1506686"/>
                <a:ext cx="1534900" cy="1534890"/>
              </a:xfrm>
              <a:prstGeom prst="rect">
                <a:avLst/>
              </a:prstGeom>
            </p:spPr>
          </p:pic>
          <p:grpSp>
            <p:nvGrpSpPr>
              <p:cNvPr id="43" name="object 39">
                <a:extLst>
                  <a:ext uri="{FF2B5EF4-FFF2-40B4-BE49-F238E27FC236}">
                    <a16:creationId xmlns:a16="http://schemas.microsoft.com/office/drawing/2014/main" id="{387F86A6-7B8D-CEC2-E566-755955EED8E7}"/>
                  </a:ext>
                </a:extLst>
              </p:cNvPr>
              <p:cNvGrpSpPr/>
              <p:nvPr/>
            </p:nvGrpSpPr>
            <p:grpSpPr>
              <a:xfrm>
                <a:off x="8163223" y="5809574"/>
                <a:ext cx="3474720" cy="562416"/>
                <a:chOff x="6698277" y="5488232"/>
                <a:chExt cx="3060065" cy="495300"/>
              </a:xfrm>
            </p:grpSpPr>
            <p:sp>
              <p:nvSpPr>
                <p:cNvPr id="44" name="object 40">
                  <a:extLst>
                    <a:ext uri="{FF2B5EF4-FFF2-40B4-BE49-F238E27FC236}">
                      <a16:creationId xmlns:a16="http://schemas.microsoft.com/office/drawing/2014/main" id="{DFDC67EA-9216-553D-82DD-203B26018F91}"/>
                    </a:ext>
                  </a:extLst>
                </p:cNvPr>
                <p:cNvSpPr/>
                <p:nvPr/>
              </p:nvSpPr>
              <p:spPr>
                <a:xfrm>
                  <a:off x="6698277" y="5488232"/>
                  <a:ext cx="3060065" cy="495300"/>
                </a:xfrm>
                <a:custGeom>
                  <a:avLst/>
                  <a:gdLst/>
                  <a:ahLst/>
                  <a:cxnLst/>
                  <a:rect l="l" t="t" r="r" b="b"/>
                  <a:pathLst>
                    <a:path w="3060065" h="495300">
                      <a:moveTo>
                        <a:pt x="2977337" y="0"/>
                      </a:moveTo>
                      <a:lnTo>
                        <a:pt x="82550" y="0"/>
                      </a:lnTo>
                      <a:lnTo>
                        <a:pt x="50417" y="6486"/>
                      </a:lnTo>
                      <a:lnTo>
                        <a:pt x="24177" y="24177"/>
                      </a:lnTo>
                      <a:lnTo>
                        <a:pt x="6486" y="50417"/>
                      </a:lnTo>
                      <a:lnTo>
                        <a:pt x="0" y="82550"/>
                      </a:lnTo>
                      <a:lnTo>
                        <a:pt x="0" y="412750"/>
                      </a:lnTo>
                      <a:lnTo>
                        <a:pt x="6486" y="444882"/>
                      </a:lnTo>
                      <a:lnTo>
                        <a:pt x="24177" y="471122"/>
                      </a:lnTo>
                      <a:lnTo>
                        <a:pt x="50417" y="488813"/>
                      </a:lnTo>
                      <a:lnTo>
                        <a:pt x="82550" y="495300"/>
                      </a:lnTo>
                      <a:lnTo>
                        <a:pt x="2977337" y="495300"/>
                      </a:lnTo>
                      <a:lnTo>
                        <a:pt x="3009472" y="488813"/>
                      </a:lnTo>
                      <a:lnTo>
                        <a:pt x="3035715" y="471122"/>
                      </a:lnTo>
                      <a:lnTo>
                        <a:pt x="3053410" y="444882"/>
                      </a:lnTo>
                      <a:lnTo>
                        <a:pt x="3059899" y="412750"/>
                      </a:lnTo>
                      <a:lnTo>
                        <a:pt x="3059899" y="82550"/>
                      </a:lnTo>
                      <a:lnTo>
                        <a:pt x="3053410" y="50417"/>
                      </a:lnTo>
                      <a:lnTo>
                        <a:pt x="3035715" y="24177"/>
                      </a:lnTo>
                      <a:lnTo>
                        <a:pt x="3009472" y="6486"/>
                      </a:lnTo>
                      <a:lnTo>
                        <a:pt x="2977337" y="0"/>
                      </a:lnTo>
                      <a:close/>
                    </a:path>
                  </a:pathLst>
                </a:custGeom>
                <a:solidFill>
                  <a:srgbClr val="1261BC"/>
                </a:solidFill>
              </p:spPr>
              <p:txBody>
                <a:bodyPr wrap="square" lIns="0" tIns="0" rIns="0" bIns="0" rtlCol="0"/>
                <a:lstStyle/>
                <a:p>
                  <a:endParaRPr dirty="0"/>
                </a:p>
              </p:txBody>
            </p:sp>
            <p:sp>
              <p:nvSpPr>
                <p:cNvPr id="45" name="object 41">
                  <a:extLst>
                    <a:ext uri="{FF2B5EF4-FFF2-40B4-BE49-F238E27FC236}">
                      <a16:creationId xmlns:a16="http://schemas.microsoft.com/office/drawing/2014/main" id="{C503B663-77A5-233E-508B-4350F2895E76}"/>
                    </a:ext>
                  </a:extLst>
                </p:cNvPr>
                <p:cNvSpPr/>
                <p:nvPr/>
              </p:nvSpPr>
              <p:spPr>
                <a:xfrm>
                  <a:off x="7216421" y="5536427"/>
                  <a:ext cx="1597025" cy="399415"/>
                </a:xfrm>
                <a:custGeom>
                  <a:avLst/>
                  <a:gdLst/>
                  <a:ahLst/>
                  <a:cxnLst/>
                  <a:rect l="l" t="t" r="r" b="b"/>
                  <a:pathLst>
                    <a:path w="1597025" h="399414">
                      <a:moveTo>
                        <a:pt x="1530083" y="0"/>
                      </a:moveTo>
                      <a:lnTo>
                        <a:pt x="66484" y="0"/>
                      </a:lnTo>
                      <a:lnTo>
                        <a:pt x="40606" y="5225"/>
                      </a:lnTo>
                      <a:lnTo>
                        <a:pt x="19473" y="19473"/>
                      </a:lnTo>
                      <a:lnTo>
                        <a:pt x="5225" y="40606"/>
                      </a:lnTo>
                      <a:lnTo>
                        <a:pt x="0" y="66484"/>
                      </a:lnTo>
                      <a:lnTo>
                        <a:pt x="0" y="332422"/>
                      </a:lnTo>
                      <a:lnTo>
                        <a:pt x="5225" y="358300"/>
                      </a:lnTo>
                      <a:lnTo>
                        <a:pt x="19473" y="379433"/>
                      </a:lnTo>
                      <a:lnTo>
                        <a:pt x="40606" y="393681"/>
                      </a:lnTo>
                      <a:lnTo>
                        <a:pt x="66484" y="398906"/>
                      </a:lnTo>
                      <a:lnTo>
                        <a:pt x="1530083" y="398906"/>
                      </a:lnTo>
                      <a:lnTo>
                        <a:pt x="1555966" y="393681"/>
                      </a:lnTo>
                      <a:lnTo>
                        <a:pt x="1577098" y="379433"/>
                      </a:lnTo>
                      <a:lnTo>
                        <a:pt x="1591344" y="358300"/>
                      </a:lnTo>
                      <a:lnTo>
                        <a:pt x="1596567" y="332422"/>
                      </a:lnTo>
                      <a:lnTo>
                        <a:pt x="1596567" y="66484"/>
                      </a:lnTo>
                      <a:lnTo>
                        <a:pt x="1591344" y="40606"/>
                      </a:lnTo>
                      <a:lnTo>
                        <a:pt x="1577098" y="19473"/>
                      </a:lnTo>
                      <a:lnTo>
                        <a:pt x="1555966" y="5225"/>
                      </a:lnTo>
                      <a:lnTo>
                        <a:pt x="1530083" y="0"/>
                      </a:lnTo>
                      <a:close/>
                    </a:path>
                  </a:pathLst>
                </a:custGeom>
                <a:solidFill>
                  <a:srgbClr val="051F61"/>
                </a:solidFill>
              </p:spPr>
              <p:txBody>
                <a:bodyPr wrap="square" lIns="0" tIns="0" rIns="0" bIns="0" rtlCol="0"/>
                <a:lstStyle/>
                <a:p>
                  <a:endParaRPr dirty="0"/>
                </a:p>
              </p:txBody>
            </p:sp>
          </p:grpSp>
          <p:sp>
            <p:nvSpPr>
              <p:cNvPr id="46" name="object 42">
                <a:extLst>
                  <a:ext uri="{FF2B5EF4-FFF2-40B4-BE49-F238E27FC236}">
                    <a16:creationId xmlns:a16="http://schemas.microsoft.com/office/drawing/2014/main" id="{D12A905A-61FC-2619-3DA7-65A2814AB00A}"/>
                  </a:ext>
                </a:extLst>
              </p:cNvPr>
              <p:cNvSpPr txBox="1"/>
              <p:nvPr/>
            </p:nvSpPr>
            <p:spPr>
              <a:xfrm>
                <a:off x="8872097" y="5928092"/>
                <a:ext cx="1573322" cy="333425"/>
              </a:xfrm>
              <a:prstGeom prst="rect">
                <a:avLst/>
              </a:prstGeom>
            </p:spPr>
            <p:txBody>
              <a:bodyPr vert="horz" wrap="square" lIns="0" tIns="12700" rIns="0" bIns="0" rtlCol="0">
                <a:spAutoFit/>
              </a:bodyPr>
              <a:lstStyle/>
              <a:p>
                <a:pPr marL="12700" algn="ctr">
                  <a:spcBef>
                    <a:spcPts val="100"/>
                  </a:spcBef>
                </a:pPr>
                <a:r>
                  <a:rPr lang="en-US" sz="1000" b="1" dirty="0">
                    <a:solidFill>
                      <a:srgbClr val="FFFFFF"/>
                    </a:solidFill>
                    <a:latin typeface="Heebo"/>
                    <a:cs typeface="Heebo"/>
                  </a:rPr>
                  <a:t>Coaching with Doctor </a:t>
                </a:r>
              </a:p>
              <a:p>
                <a:pPr marL="12700" algn="ctr">
                  <a:spcBef>
                    <a:spcPts val="100"/>
                  </a:spcBef>
                </a:pPr>
                <a:r>
                  <a:rPr lang="en-US" sz="1000" b="1" dirty="0">
                    <a:solidFill>
                      <a:srgbClr val="FFFFFF"/>
                    </a:solidFill>
                    <a:latin typeface="Heebo"/>
                    <a:cs typeface="Heebo"/>
                  </a:rPr>
                  <a:t>or Physician</a:t>
                </a:r>
              </a:p>
            </p:txBody>
          </p:sp>
          <p:sp>
            <p:nvSpPr>
              <p:cNvPr id="47" name="object 43">
                <a:extLst>
                  <a:ext uri="{FF2B5EF4-FFF2-40B4-BE49-F238E27FC236}">
                    <a16:creationId xmlns:a16="http://schemas.microsoft.com/office/drawing/2014/main" id="{D61B8D3D-8219-D59B-9669-7185DA7D05A5}"/>
                  </a:ext>
                </a:extLst>
              </p:cNvPr>
              <p:cNvSpPr txBox="1"/>
              <p:nvPr/>
            </p:nvSpPr>
            <p:spPr>
              <a:xfrm>
                <a:off x="10657509" y="6009036"/>
                <a:ext cx="810455" cy="206777"/>
              </a:xfrm>
              <a:prstGeom prst="rect">
                <a:avLst/>
              </a:prstGeom>
            </p:spPr>
            <p:txBody>
              <a:bodyPr vert="horz" wrap="square" lIns="0" tIns="12700" rIns="0" bIns="0" rtlCol="0">
                <a:spAutoFit/>
              </a:bodyPr>
              <a:lstStyle/>
              <a:p>
                <a:pPr marL="12700">
                  <a:spcBef>
                    <a:spcPts val="100"/>
                  </a:spcBef>
                </a:pPr>
                <a:r>
                  <a:rPr sz="1100" dirty="0">
                    <a:solidFill>
                      <a:srgbClr val="FFFFFF"/>
                    </a:solidFill>
                    <a:latin typeface="Heebo"/>
                    <a:cs typeface="Heebo"/>
                  </a:rPr>
                  <a:t>CPT</a:t>
                </a:r>
                <a:r>
                  <a:rPr sz="1100" spc="5" dirty="0">
                    <a:solidFill>
                      <a:srgbClr val="FFFFFF"/>
                    </a:solidFill>
                    <a:latin typeface="Heebo"/>
                    <a:cs typeface="Heebo"/>
                  </a:rPr>
                  <a:t> </a:t>
                </a:r>
                <a:r>
                  <a:rPr sz="1100" spc="-10" dirty="0">
                    <a:solidFill>
                      <a:srgbClr val="FFFFFF"/>
                    </a:solidFill>
                    <a:latin typeface="Heebo"/>
                    <a:cs typeface="Heebo"/>
                  </a:rPr>
                  <a:t>98967</a:t>
                </a:r>
                <a:endParaRPr sz="1100" dirty="0">
                  <a:latin typeface="Heebo"/>
                  <a:cs typeface="Heebo"/>
                </a:endParaRPr>
              </a:p>
            </p:txBody>
          </p:sp>
          <p:pic>
            <p:nvPicPr>
              <p:cNvPr id="48" name="object 44">
                <a:extLst>
                  <a:ext uri="{FF2B5EF4-FFF2-40B4-BE49-F238E27FC236}">
                    <a16:creationId xmlns:a16="http://schemas.microsoft.com/office/drawing/2014/main" id="{7D53F344-C3B3-61C8-9735-06974CD0D4B3}"/>
                  </a:ext>
                </a:extLst>
              </p:cNvPr>
              <p:cNvPicPr/>
              <p:nvPr/>
            </p:nvPicPr>
            <p:blipFill>
              <a:blip r:embed="rId6" cstate="print"/>
              <a:stretch>
                <a:fillRect/>
              </a:stretch>
            </p:blipFill>
            <p:spPr>
              <a:xfrm>
                <a:off x="8212609" y="5805057"/>
                <a:ext cx="564679" cy="564679"/>
              </a:xfrm>
              <a:prstGeom prst="rect">
                <a:avLst/>
              </a:prstGeom>
            </p:spPr>
          </p:pic>
        </p:grpSp>
        <p:grpSp>
          <p:nvGrpSpPr>
            <p:cNvPr id="56" name="Group 55">
              <a:extLst>
                <a:ext uri="{FF2B5EF4-FFF2-40B4-BE49-F238E27FC236}">
                  <a16:creationId xmlns:a16="http://schemas.microsoft.com/office/drawing/2014/main" id="{9B2DC0B2-8C78-44BC-BCAA-95D75F655276}"/>
                </a:ext>
              </a:extLst>
            </p:cNvPr>
            <p:cNvGrpSpPr/>
            <p:nvPr/>
          </p:nvGrpSpPr>
          <p:grpSpPr>
            <a:xfrm>
              <a:off x="5128104" y="1348524"/>
              <a:ext cx="3495221" cy="5023466"/>
              <a:chOff x="4409888" y="1348524"/>
              <a:chExt cx="3495221" cy="5023466"/>
            </a:xfrm>
          </p:grpSpPr>
          <p:grpSp>
            <p:nvGrpSpPr>
              <p:cNvPr id="55" name="Group 54">
                <a:extLst>
                  <a:ext uri="{FF2B5EF4-FFF2-40B4-BE49-F238E27FC236}">
                    <a16:creationId xmlns:a16="http://schemas.microsoft.com/office/drawing/2014/main" id="{63A5B3FB-B395-8CD4-F8AB-86AD9040F41E}"/>
                  </a:ext>
                </a:extLst>
              </p:cNvPr>
              <p:cNvGrpSpPr/>
              <p:nvPr/>
            </p:nvGrpSpPr>
            <p:grpSpPr>
              <a:xfrm>
                <a:off x="4414648" y="1348524"/>
                <a:ext cx="3474720" cy="3662662"/>
                <a:chOff x="4414648" y="1348524"/>
                <a:chExt cx="3474720" cy="3662662"/>
              </a:xfrm>
            </p:grpSpPr>
            <p:grpSp>
              <p:nvGrpSpPr>
                <p:cNvPr id="12" name="object 8">
                  <a:extLst>
                    <a:ext uri="{FF2B5EF4-FFF2-40B4-BE49-F238E27FC236}">
                      <a16:creationId xmlns:a16="http://schemas.microsoft.com/office/drawing/2014/main" id="{7F0077E5-245C-AD4F-CA12-7C13CDCC2692}"/>
                    </a:ext>
                  </a:extLst>
                </p:cNvPr>
                <p:cNvGrpSpPr/>
                <p:nvPr/>
              </p:nvGrpSpPr>
              <p:grpSpPr>
                <a:xfrm>
                  <a:off x="4414648" y="1423983"/>
                  <a:ext cx="3474720" cy="3587203"/>
                  <a:chOff x="3397037" y="1625993"/>
                  <a:chExt cx="3060065" cy="3159125"/>
                </a:xfrm>
              </p:grpSpPr>
              <p:sp>
                <p:nvSpPr>
                  <p:cNvPr id="13" name="object 9">
                    <a:extLst>
                      <a:ext uri="{FF2B5EF4-FFF2-40B4-BE49-F238E27FC236}">
                        <a16:creationId xmlns:a16="http://schemas.microsoft.com/office/drawing/2014/main" id="{4798DD48-D2E4-F139-D4EB-50C3D039DA63}"/>
                      </a:ext>
                    </a:extLst>
                  </p:cNvPr>
                  <p:cNvSpPr/>
                  <p:nvPr/>
                </p:nvSpPr>
                <p:spPr>
                  <a:xfrm>
                    <a:off x="3397037" y="1625993"/>
                    <a:ext cx="3060065" cy="3159125"/>
                  </a:xfrm>
                  <a:custGeom>
                    <a:avLst/>
                    <a:gdLst/>
                    <a:ahLst/>
                    <a:cxnLst/>
                    <a:rect l="l" t="t" r="r" b="b"/>
                    <a:pathLst>
                      <a:path w="3060065" h="3159125">
                        <a:moveTo>
                          <a:pt x="2549906" y="0"/>
                        </a:moveTo>
                        <a:lnTo>
                          <a:pt x="509993" y="0"/>
                        </a:lnTo>
                        <a:lnTo>
                          <a:pt x="460878" y="2334"/>
                        </a:lnTo>
                        <a:lnTo>
                          <a:pt x="413083" y="9195"/>
                        </a:lnTo>
                        <a:lnTo>
                          <a:pt x="366823" y="20370"/>
                        </a:lnTo>
                        <a:lnTo>
                          <a:pt x="322311" y="35644"/>
                        </a:lnTo>
                        <a:lnTo>
                          <a:pt x="279761" y="54803"/>
                        </a:lnTo>
                        <a:lnTo>
                          <a:pt x="239387" y="77634"/>
                        </a:lnTo>
                        <a:lnTo>
                          <a:pt x="201403" y="103923"/>
                        </a:lnTo>
                        <a:lnTo>
                          <a:pt x="166021" y="133457"/>
                        </a:lnTo>
                        <a:lnTo>
                          <a:pt x="133457" y="166021"/>
                        </a:lnTo>
                        <a:lnTo>
                          <a:pt x="103923" y="201403"/>
                        </a:lnTo>
                        <a:lnTo>
                          <a:pt x="77634" y="239387"/>
                        </a:lnTo>
                        <a:lnTo>
                          <a:pt x="54803" y="279761"/>
                        </a:lnTo>
                        <a:lnTo>
                          <a:pt x="35644" y="322311"/>
                        </a:lnTo>
                        <a:lnTo>
                          <a:pt x="20370" y="366823"/>
                        </a:lnTo>
                        <a:lnTo>
                          <a:pt x="9195" y="413083"/>
                        </a:lnTo>
                        <a:lnTo>
                          <a:pt x="2334" y="460878"/>
                        </a:lnTo>
                        <a:lnTo>
                          <a:pt x="0" y="509993"/>
                        </a:lnTo>
                        <a:lnTo>
                          <a:pt x="0" y="2648788"/>
                        </a:lnTo>
                        <a:lnTo>
                          <a:pt x="2334" y="2697903"/>
                        </a:lnTo>
                        <a:lnTo>
                          <a:pt x="9195" y="2745698"/>
                        </a:lnTo>
                        <a:lnTo>
                          <a:pt x="20370" y="2791958"/>
                        </a:lnTo>
                        <a:lnTo>
                          <a:pt x="35644" y="2836470"/>
                        </a:lnTo>
                        <a:lnTo>
                          <a:pt x="54803" y="2879020"/>
                        </a:lnTo>
                        <a:lnTo>
                          <a:pt x="77634" y="2919394"/>
                        </a:lnTo>
                        <a:lnTo>
                          <a:pt x="103923" y="2957378"/>
                        </a:lnTo>
                        <a:lnTo>
                          <a:pt x="133457" y="2992760"/>
                        </a:lnTo>
                        <a:lnTo>
                          <a:pt x="166021" y="3025324"/>
                        </a:lnTo>
                        <a:lnTo>
                          <a:pt x="201403" y="3054858"/>
                        </a:lnTo>
                        <a:lnTo>
                          <a:pt x="239387" y="3081147"/>
                        </a:lnTo>
                        <a:lnTo>
                          <a:pt x="279761" y="3103978"/>
                        </a:lnTo>
                        <a:lnTo>
                          <a:pt x="322311" y="3123137"/>
                        </a:lnTo>
                        <a:lnTo>
                          <a:pt x="366823" y="3138411"/>
                        </a:lnTo>
                        <a:lnTo>
                          <a:pt x="413083" y="3149586"/>
                        </a:lnTo>
                        <a:lnTo>
                          <a:pt x="460878" y="3156447"/>
                        </a:lnTo>
                        <a:lnTo>
                          <a:pt x="509993" y="3158782"/>
                        </a:lnTo>
                        <a:lnTo>
                          <a:pt x="2549906" y="3158782"/>
                        </a:lnTo>
                        <a:lnTo>
                          <a:pt x="2599021" y="3156447"/>
                        </a:lnTo>
                        <a:lnTo>
                          <a:pt x="2646815" y="3149586"/>
                        </a:lnTo>
                        <a:lnTo>
                          <a:pt x="2693075" y="3138411"/>
                        </a:lnTo>
                        <a:lnTo>
                          <a:pt x="2737586" y="3123137"/>
                        </a:lnTo>
                        <a:lnTo>
                          <a:pt x="2780135" y="3103978"/>
                        </a:lnTo>
                        <a:lnTo>
                          <a:pt x="2820508" y="3081147"/>
                        </a:lnTo>
                        <a:lnTo>
                          <a:pt x="2858492" y="3054858"/>
                        </a:lnTo>
                        <a:lnTo>
                          <a:pt x="2893872" y="3025324"/>
                        </a:lnTo>
                        <a:lnTo>
                          <a:pt x="2926435" y="2992760"/>
                        </a:lnTo>
                        <a:lnTo>
                          <a:pt x="2955968" y="2957378"/>
                        </a:lnTo>
                        <a:lnTo>
                          <a:pt x="2982256" y="2919394"/>
                        </a:lnTo>
                        <a:lnTo>
                          <a:pt x="3005086" y="2879020"/>
                        </a:lnTo>
                        <a:lnTo>
                          <a:pt x="3024244" y="2836470"/>
                        </a:lnTo>
                        <a:lnTo>
                          <a:pt x="3039517" y="2791958"/>
                        </a:lnTo>
                        <a:lnTo>
                          <a:pt x="3050691" y="2745698"/>
                        </a:lnTo>
                        <a:lnTo>
                          <a:pt x="3057552" y="2697903"/>
                        </a:lnTo>
                        <a:lnTo>
                          <a:pt x="3059887" y="2648788"/>
                        </a:lnTo>
                        <a:lnTo>
                          <a:pt x="3059887" y="509993"/>
                        </a:lnTo>
                        <a:lnTo>
                          <a:pt x="3057552" y="460878"/>
                        </a:lnTo>
                        <a:lnTo>
                          <a:pt x="3050691" y="413083"/>
                        </a:lnTo>
                        <a:lnTo>
                          <a:pt x="3039517" y="366823"/>
                        </a:lnTo>
                        <a:lnTo>
                          <a:pt x="3024244" y="322311"/>
                        </a:lnTo>
                        <a:lnTo>
                          <a:pt x="3005086" y="279761"/>
                        </a:lnTo>
                        <a:lnTo>
                          <a:pt x="2982256" y="239387"/>
                        </a:lnTo>
                        <a:lnTo>
                          <a:pt x="2955968" y="201403"/>
                        </a:lnTo>
                        <a:lnTo>
                          <a:pt x="2926435" y="166021"/>
                        </a:lnTo>
                        <a:lnTo>
                          <a:pt x="2893872" y="133457"/>
                        </a:lnTo>
                        <a:lnTo>
                          <a:pt x="2858492" y="103923"/>
                        </a:lnTo>
                        <a:lnTo>
                          <a:pt x="2820508" y="77634"/>
                        </a:lnTo>
                        <a:lnTo>
                          <a:pt x="2780135" y="54803"/>
                        </a:lnTo>
                        <a:lnTo>
                          <a:pt x="2737586" y="35644"/>
                        </a:lnTo>
                        <a:lnTo>
                          <a:pt x="2693075" y="20370"/>
                        </a:lnTo>
                        <a:lnTo>
                          <a:pt x="2646815" y="9195"/>
                        </a:lnTo>
                        <a:lnTo>
                          <a:pt x="2599021" y="2334"/>
                        </a:lnTo>
                        <a:lnTo>
                          <a:pt x="2549906" y="0"/>
                        </a:lnTo>
                        <a:close/>
                      </a:path>
                    </a:pathLst>
                  </a:custGeom>
                  <a:solidFill>
                    <a:srgbClr val="4185F4"/>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77A69B80-E4A7-1DA0-E272-2E7393874087}"/>
                      </a:ext>
                    </a:extLst>
                  </p:cNvPr>
                  <p:cNvSpPr/>
                  <p:nvPr/>
                </p:nvSpPr>
                <p:spPr>
                  <a:xfrm>
                    <a:off x="3577068" y="3101114"/>
                    <a:ext cx="2700020" cy="513715"/>
                  </a:xfrm>
                  <a:custGeom>
                    <a:avLst/>
                    <a:gdLst/>
                    <a:ahLst/>
                    <a:cxnLst/>
                    <a:rect l="l" t="t" r="r" b="b"/>
                    <a:pathLst>
                      <a:path w="2700020" h="513714">
                        <a:moveTo>
                          <a:pt x="2614256" y="0"/>
                        </a:moveTo>
                        <a:lnTo>
                          <a:pt x="85572" y="0"/>
                        </a:lnTo>
                        <a:lnTo>
                          <a:pt x="52265" y="6725"/>
                        </a:lnTo>
                        <a:lnTo>
                          <a:pt x="25065" y="25065"/>
                        </a:lnTo>
                        <a:lnTo>
                          <a:pt x="6725" y="52265"/>
                        </a:lnTo>
                        <a:lnTo>
                          <a:pt x="0" y="85572"/>
                        </a:lnTo>
                        <a:lnTo>
                          <a:pt x="0" y="427837"/>
                        </a:lnTo>
                        <a:lnTo>
                          <a:pt x="6725" y="461142"/>
                        </a:lnTo>
                        <a:lnTo>
                          <a:pt x="25065" y="488338"/>
                        </a:lnTo>
                        <a:lnTo>
                          <a:pt x="52265" y="506674"/>
                        </a:lnTo>
                        <a:lnTo>
                          <a:pt x="85572" y="513397"/>
                        </a:lnTo>
                        <a:lnTo>
                          <a:pt x="2614256" y="513397"/>
                        </a:lnTo>
                        <a:lnTo>
                          <a:pt x="2647564" y="506674"/>
                        </a:lnTo>
                        <a:lnTo>
                          <a:pt x="2674764" y="488338"/>
                        </a:lnTo>
                        <a:lnTo>
                          <a:pt x="2693104" y="461142"/>
                        </a:lnTo>
                        <a:lnTo>
                          <a:pt x="2699829" y="427837"/>
                        </a:lnTo>
                        <a:lnTo>
                          <a:pt x="2699829" y="85572"/>
                        </a:lnTo>
                        <a:lnTo>
                          <a:pt x="2693104" y="52265"/>
                        </a:lnTo>
                        <a:lnTo>
                          <a:pt x="2674764" y="25065"/>
                        </a:lnTo>
                        <a:lnTo>
                          <a:pt x="2647564" y="6725"/>
                        </a:lnTo>
                        <a:lnTo>
                          <a:pt x="2614256" y="0"/>
                        </a:lnTo>
                        <a:close/>
                      </a:path>
                    </a:pathLst>
                  </a:custGeom>
                  <a:solidFill>
                    <a:srgbClr val="051F61"/>
                  </a:solidFill>
                </p:spPr>
                <p:txBody>
                  <a:bodyPr wrap="square" lIns="0" tIns="0" rIns="0" bIns="0" rtlCol="0"/>
                  <a:lstStyle/>
                  <a:p>
                    <a:endParaRPr dirty="0"/>
                  </a:p>
                </p:txBody>
              </p:sp>
            </p:grpSp>
            <p:sp>
              <p:nvSpPr>
                <p:cNvPr id="15" name="object 11">
                  <a:extLst>
                    <a:ext uri="{FF2B5EF4-FFF2-40B4-BE49-F238E27FC236}">
                      <a16:creationId xmlns:a16="http://schemas.microsoft.com/office/drawing/2014/main" id="{9C8AD501-2A03-301B-A58A-91F1B15BAFD8}"/>
                    </a:ext>
                  </a:extLst>
                </p:cNvPr>
                <p:cNvSpPr txBox="1"/>
                <p:nvPr/>
              </p:nvSpPr>
              <p:spPr>
                <a:xfrm>
                  <a:off x="4921627" y="3277454"/>
                  <a:ext cx="2460929" cy="212879"/>
                </a:xfrm>
                <a:prstGeom prst="rect">
                  <a:avLst/>
                </a:prstGeom>
              </p:spPr>
              <p:txBody>
                <a:bodyPr vert="horz" wrap="square" lIns="0" tIns="12700" rIns="0" bIns="0" rtlCol="0">
                  <a:spAutoFit/>
                </a:bodyPr>
                <a:lstStyle/>
                <a:p>
                  <a:pPr marL="12700" algn="ctr">
                    <a:spcBef>
                      <a:spcPts val="100"/>
                    </a:spcBef>
                  </a:pPr>
                  <a:r>
                    <a:rPr sz="1300" b="1" dirty="0">
                      <a:solidFill>
                        <a:srgbClr val="FFFFFF"/>
                      </a:solidFill>
                      <a:latin typeface="Heebo"/>
                      <a:cs typeface="Heebo"/>
                    </a:rPr>
                    <a:t>Complete</a:t>
                  </a:r>
                  <a:r>
                    <a:rPr sz="1300" b="1" spc="30" dirty="0">
                      <a:solidFill>
                        <a:srgbClr val="FFFFFF"/>
                      </a:solidFill>
                      <a:latin typeface="Heebo"/>
                      <a:cs typeface="Heebo"/>
                    </a:rPr>
                    <a:t> </a:t>
                  </a:r>
                  <a:r>
                    <a:rPr sz="1300" b="1" dirty="0">
                      <a:solidFill>
                        <a:srgbClr val="FFFFFF"/>
                      </a:solidFill>
                      <a:latin typeface="Heebo"/>
                      <a:cs typeface="Heebo"/>
                    </a:rPr>
                    <a:t>Wellness</a:t>
                  </a:r>
                  <a:r>
                    <a:rPr sz="1300" b="1" spc="30" dirty="0">
                      <a:solidFill>
                        <a:srgbClr val="FFFFFF"/>
                      </a:solidFill>
                      <a:latin typeface="Heebo"/>
                      <a:cs typeface="Heebo"/>
                    </a:rPr>
                    <a:t> </a:t>
                  </a:r>
                  <a:r>
                    <a:rPr sz="1300" b="1" spc="-10" dirty="0">
                      <a:solidFill>
                        <a:srgbClr val="FFFFFF"/>
                      </a:solidFill>
                      <a:latin typeface="Heebo"/>
                      <a:cs typeface="Heebo"/>
                    </a:rPr>
                    <a:t>Modules</a:t>
                  </a:r>
                  <a:endParaRPr sz="1300" dirty="0">
                    <a:latin typeface="Heebo"/>
                    <a:cs typeface="Heebo"/>
                  </a:endParaRPr>
                </a:p>
              </p:txBody>
            </p:sp>
            <p:sp>
              <p:nvSpPr>
                <p:cNvPr id="22" name="object 18">
                  <a:extLst>
                    <a:ext uri="{FF2B5EF4-FFF2-40B4-BE49-F238E27FC236}">
                      <a16:creationId xmlns:a16="http://schemas.microsoft.com/office/drawing/2014/main" id="{9F2050F4-E4D0-FD87-7637-C8971B17A38B}"/>
                    </a:ext>
                  </a:extLst>
                </p:cNvPr>
                <p:cNvSpPr txBox="1"/>
                <p:nvPr/>
              </p:nvSpPr>
              <p:spPr>
                <a:xfrm>
                  <a:off x="5151730" y="3788757"/>
                  <a:ext cx="1998739" cy="841460"/>
                </a:xfrm>
                <a:prstGeom prst="rect">
                  <a:avLst/>
                </a:prstGeom>
              </p:spPr>
              <p:txBody>
                <a:bodyPr vert="horz" wrap="square" lIns="0" tIns="12700" rIns="0" bIns="0" rtlCol="0">
                  <a:spAutoFit/>
                </a:bodyPr>
                <a:lstStyle/>
                <a:p>
                  <a:pPr marL="403225">
                    <a:spcBef>
                      <a:spcPts val="100"/>
                    </a:spcBef>
                  </a:pPr>
                  <a:r>
                    <a:rPr sz="1500" b="1" dirty="0">
                      <a:solidFill>
                        <a:srgbClr val="FFFFFF"/>
                      </a:solidFill>
                      <a:latin typeface="Heebo"/>
                      <a:cs typeface="Heebo"/>
                    </a:rPr>
                    <a:t>CPT</a:t>
                  </a:r>
                  <a:r>
                    <a:rPr sz="1500" b="1" spc="-30" dirty="0">
                      <a:solidFill>
                        <a:srgbClr val="FFFFFF"/>
                      </a:solidFill>
                      <a:latin typeface="Heebo"/>
                      <a:cs typeface="Heebo"/>
                    </a:rPr>
                    <a:t> </a:t>
                  </a:r>
                  <a:r>
                    <a:rPr sz="1500" b="1" spc="-10" dirty="0">
                      <a:solidFill>
                        <a:srgbClr val="FFFFFF"/>
                      </a:solidFill>
                      <a:latin typeface="Heebo"/>
                      <a:cs typeface="Heebo"/>
                    </a:rPr>
                    <a:t>98969</a:t>
                  </a:r>
                  <a:endParaRPr sz="1500">
                    <a:latin typeface="Heebo"/>
                    <a:cs typeface="Heebo"/>
                  </a:endParaRPr>
                </a:p>
                <a:p>
                  <a:pPr marL="12700" marR="5080" indent="305435">
                    <a:lnSpc>
                      <a:spcPct val="129099"/>
                    </a:lnSpc>
                    <a:spcBef>
                      <a:spcPts val="420"/>
                    </a:spcBef>
                  </a:pPr>
                  <a:r>
                    <a:rPr sz="1100" spc="-20" dirty="0">
                      <a:solidFill>
                        <a:srgbClr val="FFFFFF"/>
                      </a:solidFill>
                      <a:latin typeface="Heebo"/>
                      <a:cs typeface="Heebo"/>
                    </a:rPr>
                    <a:t>Nutrition </a:t>
                  </a:r>
                  <a:r>
                    <a:rPr sz="1100" dirty="0">
                      <a:solidFill>
                        <a:srgbClr val="FFFFFF"/>
                      </a:solidFill>
                      <a:latin typeface="Heebo"/>
                      <a:cs typeface="Heebo"/>
                    </a:rPr>
                    <a:t>/</a:t>
                  </a:r>
                  <a:r>
                    <a:rPr sz="1100" spc="-15" dirty="0">
                      <a:solidFill>
                        <a:srgbClr val="FFFFFF"/>
                      </a:solidFill>
                      <a:latin typeface="Heebo"/>
                      <a:cs typeface="Heebo"/>
                    </a:rPr>
                    <a:t> </a:t>
                  </a:r>
                  <a:r>
                    <a:rPr sz="1100" spc="-10" dirty="0">
                      <a:solidFill>
                        <a:srgbClr val="FFFFFF"/>
                      </a:solidFill>
                      <a:latin typeface="Heebo"/>
                      <a:cs typeface="Heebo"/>
                    </a:rPr>
                    <a:t>Stress </a:t>
                  </a:r>
                  <a:r>
                    <a:rPr sz="1100" spc="-50" dirty="0">
                      <a:solidFill>
                        <a:srgbClr val="FFFFFF"/>
                      </a:solidFill>
                      <a:latin typeface="Heebo"/>
                      <a:cs typeface="Heebo"/>
                    </a:rPr>
                    <a:t>/ </a:t>
                  </a:r>
                  <a:r>
                    <a:rPr sz="1100" spc="-10" dirty="0">
                      <a:solidFill>
                        <a:srgbClr val="FFFFFF"/>
                      </a:solidFill>
                      <a:latin typeface="Heebo"/>
                      <a:cs typeface="Heebo"/>
                    </a:rPr>
                    <a:t>Fitness</a:t>
                  </a:r>
                  <a:r>
                    <a:rPr sz="1100" spc="-30" dirty="0">
                      <a:solidFill>
                        <a:srgbClr val="FFFFFF"/>
                      </a:solidFill>
                      <a:latin typeface="Heebo"/>
                      <a:cs typeface="Heebo"/>
                    </a:rPr>
                    <a:t> </a:t>
                  </a:r>
                  <a:r>
                    <a:rPr sz="1100" dirty="0">
                      <a:solidFill>
                        <a:srgbClr val="FFFFFF"/>
                      </a:solidFill>
                      <a:latin typeface="Heebo"/>
                      <a:cs typeface="Heebo"/>
                    </a:rPr>
                    <a:t>/</a:t>
                  </a:r>
                  <a:r>
                    <a:rPr sz="1100" spc="-25" dirty="0">
                      <a:solidFill>
                        <a:srgbClr val="FFFFFF"/>
                      </a:solidFill>
                      <a:latin typeface="Heebo"/>
                      <a:cs typeface="Heebo"/>
                    </a:rPr>
                    <a:t> </a:t>
                  </a:r>
                  <a:r>
                    <a:rPr sz="1100" spc="-20" dirty="0">
                      <a:solidFill>
                        <a:srgbClr val="FFFFFF"/>
                      </a:solidFill>
                      <a:latin typeface="Heebo"/>
                      <a:cs typeface="Heebo"/>
                    </a:rPr>
                    <a:t>Tobacco</a:t>
                  </a:r>
                  <a:r>
                    <a:rPr sz="1100" spc="-25" dirty="0">
                      <a:solidFill>
                        <a:srgbClr val="FFFFFF"/>
                      </a:solidFill>
                      <a:latin typeface="Heebo"/>
                      <a:cs typeface="Heebo"/>
                    </a:rPr>
                    <a:t> </a:t>
                  </a:r>
                  <a:r>
                    <a:rPr sz="1100" spc="-20" dirty="0">
                      <a:solidFill>
                        <a:srgbClr val="FFFFFF"/>
                      </a:solidFill>
                      <a:latin typeface="Heebo"/>
                      <a:cs typeface="Heebo"/>
                    </a:rPr>
                    <a:t>Cessation</a:t>
                  </a:r>
                  <a:endParaRPr sz="1100">
                    <a:latin typeface="Heebo"/>
                    <a:cs typeface="Heebo"/>
                  </a:endParaRPr>
                </a:p>
              </p:txBody>
            </p:sp>
            <p:pic>
              <p:nvPicPr>
                <p:cNvPr id="24" name="object 20">
                  <a:extLst>
                    <a:ext uri="{FF2B5EF4-FFF2-40B4-BE49-F238E27FC236}">
                      <a16:creationId xmlns:a16="http://schemas.microsoft.com/office/drawing/2014/main" id="{7E6D1F9C-5802-310C-0C20-125B3C8E846C}"/>
                    </a:ext>
                  </a:extLst>
                </p:cNvPr>
                <p:cNvPicPr/>
                <p:nvPr/>
              </p:nvPicPr>
              <p:blipFill>
                <a:blip r:embed="rId7" cstate="print"/>
                <a:stretch>
                  <a:fillRect/>
                </a:stretch>
              </p:blipFill>
              <p:spPr>
                <a:xfrm>
                  <a:off x="5192942" y="1348524"/>
                  <a:ext cx="1932070" cy="1932078"/>
                </a:xfrm>
                <a:prstGeom prst="rect">
                  <a:avLst/>
                </a:prstGeom>
              </p:spPr>
            </p:pic>
          </p:grpSp>
          <p:grpSp>
            <p:nvGrpSpPr>
              <p:cNvPr id="54" name="Group 53">
                <a:extLst>
                  <a:ext uri="{FF2B5EF4-FFF2-40B4-BE49-F238E27FC236}">
                    <a16:creationId xmlns:a16="http://schemas.microsoft.com/office/drawing/2014/main" id="{2A1E2308-0FA5-379E-0BA9-FD5B51676831}"/>
                  </a:ext>
                </a:extLst>
              </p:cNvPr>
              <p:cNvGrpSpPr/>
              <p:nvPr/>
            </p:nvGrpSpPr>
            <p:grpSpPr>
              <a:xfrm>
                <a:off x="4409888" y="5119831"/>
                <a:ext cx="3495221" cy="1252159"/>
                <a:chOff x="4409888" y="5119831"/>
                <a:chExt cx="3495221" cy="1252159"/>
              </a:xfrm>
            </p:grpSpPr>
            <p:grpSp>
              <p:nvGrpSpPr>
                <p:cNvPr id="25" name="object 21">
                  <a:extLst>
                    <a:ext uri="{FF2B5EF4-FFF2-40B4-BE49-F238E27FC236}">
                      <a16:creationId xmlns:a16="http://schemas.microsoft.com/office/drawing/2014/main" id="{8C995E65-26CD-EEBC-0413-EC2EE4E3EEF5}"/>
                    </a:ext>
                  </a:extLst>
                </p:cNvPr>
                <p:cNvGrpSpPr/>
                <p:nvPr/>
              </p:nvGrpSpPr>
              <p:grpSpPr>
                <a:xfrm>
                  <a:off x="4430389" y="5128975"/>
                  <a:ext cx="3474720" cy="562416"/>
                  <a:chOff x="3410899" y="4888852"/>
                  <a:chExt cx="3060065" cy="495300"/>
                </a:xfrm>
              </p:grpSpPr>
              <p:sp>
                <p:nvSpPr>
                  <p:cNvPr id="26" name="object 22">
                    <a:extLst>
                      <a:ext uri="{FF2B5EF4-FFF2-40B4-BE49-F238E27FC236}">
                        <a16:creationId xmlns:a16="http://schemas.microsoft.com/office/drawing/2014/main" id="{BB269EA1-6D2D-7C09-24BB-46D4824EFEEB}"/>
                      </a:ext>
                    </a:extLst>
                  </p:cNvPr>
                  <p:cNvSpPr/>
                  <p:nvPr/>
                </p:nvSpPr>
                <p:spPr>
                  <a:xfrm>
                    <a:off x="3410899" y="4888852"/>
                    <a:ext cx="3060065" cy="495300"/>
                  </a:xfrm>
                  <a:custGeom>
                    <a:avLst/>
                    <a:gdLst/>
                    <a:ahLst/>
                    <a:cxnLst/>
                    <a:rect l="l" t="t" r="r" b="b"/>
                    <a:pathLst>
                      <a:path w="3060065" h="495300">
                        <a:moveTo>
                          <a:pt x="2977337" y="0"/>
                        </a:moveTo>
                        <a:lnTo>
                          <a:pt x="82550" y="0"/>
                        </a:lnTo>
                        <a:lnTo>
                          <a:pt x="50417" y="6486"/>
                        </a:lnTo>
                        <a:lnTo>
                          <a:pt x="24177" y="24177"/>
                        </a:lnTo>
                        <a:lnTo>
                          <a:pt x="6486" y="50417"/>
                        </a:lnTo>
                        <a:lnTo>
                          <a:pt x="0" y="82550"/>
                        </a:lnTo>
                        <a:lnTo>
                          <a:pt x="0" y="412750"/>
                        </a:lnTo>
                        <a:lnTo>
                          <a:pt x="6486" y="444882"/>
                        </a:lnTo>
                        <a:lnTo>
                          <a:pt x="24177" y="471122"/>
                        </a:lnTo>
                        <a:lnTo>
                          <a:pt x="50417" y="488813"/>
                        </a:lnTo>
                        <a:lnTo>
                          <a:pt x="82550" y="495300"/>
                        </a:lnTo>
                        <a:lnTo>
                          <a:pt x="2977337" y="495300"/>
                        </a:lnTo>
                        <a:lnTo>
                          <a:pt x="3009470" y="488813"/>
                        </a:lnTo>
                        <a:lnTo>
                          <a:pt x="3035709" y="471122"/>
                        </a:lnTo>
                        <a:lnTo>
                          <a:pt x="3053400" y="444882"/>
                        </a:lnTo>
                        <a:lnTo>
                          <a:pt x="3059887" y="412750"/>
                        </a:lnTo>
                        <a:lnTo>
                          <a:pt x="3059887" y="82550"/>
                        </a:lnTo>
                        <a:lnTo>
                          <a:pt x="3053400" y="50417"/>
                        </a:lnTo>
                        <a:lnTo>
                          <a:pt x="3035709" y="24177"/>
                        </a:lnTo>
                        <a:lnTo>
                          <a:pt x="3009470" y="6486"/>
                        </a:lnTo>
                        <a:lnTo>
                          <a:pt x="2977337" y="0"/>
                        </a:lnTo>
                        <a:close/>
                      </a:path>
                    </a:pathLst>
                  </a:custGeom>
                  <a:solidFill>
                    <a:srgbClr val="1261BC"/>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9BC2D1B2-1E0B-B0DE-5506-EF7E53D1B626}"/>
                      </a:ext>
                    </a:extLst>
                  </p:cNvPr>
                  <p:cNvSpPr/>
                  <p:nvPr/>
                </p:nvSpPr>
                <p:spPr>
                  <a:xfrm>
                    <a:off x="3920536" y="4941506"/>
                    <a:ext cx="1597025" cy="399415"/>
                  </a:xfrm>
                  <a:custGeom>
                    <a:avLst/>
                    <a:gdLst/>
                    <a:ahLst/>
                    <a:cxnLst/>
                    <a:rect l="l" t="t" r="r" b="b"/>
                    <a:pathLst>
                      <a:path w="1597025" h="399414">
                        <a:moveTo>
                          <a:pt x="1530083" y="0"/>
                        </a:moveTo>
                        <a:lnTo>
                          <a:pt x="66484" y="0"/>
                        </a:lnTo>
                        <a:lnTo>
                          <a:pt x="40606" y="5225"/>
                        </a:lnTo>
                        <a:lnTo>
                          <a:pt x="19473" y="19473"/>
                        </a:lnTo>
                        <a:lnTo>
                          <a:pt x="5225" y="40606"/>
                        </a:lnTo>
                        <a:lnTo>
                          <a:pt x="0" y="66484"/>
                        </a:lnTo>
                        <a:lnTo>
                          <a:pt x="0" y="332422"/>
                        </a:lnTo>
                        <a:lnTo>
                          <a:pt x="5225" y="358300"/>
                        </a:lnTo>
                        <a:lnTo>
                          <a:pt x="19473" y="379433"/>
                        </a:lnTo>
                        <a:lnTo>
                          <a:pt x="40606" y="393681"/>
                        </a:lnTo>
                        <a:lnTo>
                          <a:pt x="66484" y="398906"/>
                        </a:lnTo>
                        <a:lnTo>
                          <a:pt x="1530083" y="398906"/>
                        </a:lnTo>
                        <a:lnTo>
                          <a:pt x="1555966" y="393681"/>
                        </a:lnTo>
                        <a:lnTo>
                          <a:pt x="1577098" y="379433"/>
                        </a:lnTo>
                        <a:lnTo>
                          <a:pt x="1591344" y="358300"/>
                        </a:lnTo>
                        <a:lnTo>
                          <a:pt x="1596567" y="332422"/>
                        </a:lnTo>
                        <a:lnTo>
                          <a:pt x="1596567" y="66484"/>
                        </a:lnTo>
                        <a:lnTo>
                          <a:pt x="1591344" y="40606"/>
                        </a:lnTo>
                        <a:lnTo>
                          <a:pt x="1577098" y="19473"/>
                        </a:lnTo>
                        <a:lnTo>
                          <a:pt x="1555966" y="5225"/>
                        </a:lnTo>
                        <a:lnTo>
                          <a:pt x="1530083" y="0"/>
                        </a:lnTo>
                        <a:close/>
                      </a:path>
                    </a:pathLst>
                  </a:custGeom>
                  <a:solidFill>
                    <a:srgbClr val="051F61"/>
                  </a:solidFill>
                </p:spPr>
                <p:txBody>
                  <a:bodyPr wrap="square" lIns="0" tIns="0" rIns="0" bIns="0" rtlCol="0"/>
                  <a:lstStyle/>
                  <a:p>
                    <a:endParaRPr/>
                  </a:p>
                </p:txBody>
              </p:sp>
            </p:grpSp>
            <p:sp>
              <p:nvSpPr>
                <p:cNvPr id="28" name="object 24">
                  <a:extLst>
                    <a:ext uri="{FF2B5EF4-FFF2-40B4-BE49-F238E27FC236}">
                      <a16:creationId xmlns:a16="http://schemas.microsoft.com/office/drawing/2014/main" id="{C8738FD6-564E-5F5C-11D3-1499B8359008}"/>
                    </a:ext>
                  </a:extLst>
                </p:cNvPr>
                <p:cNvSpPr txBox="1"/>
                <p:nvPr/>
              </p:nvSpPr>
              <p:spPr>
                <a:xfrm>
                  <a:off x="5218833" y="5329708"/>
                  <a:ext cx="1390897" cy="166712"/>
                </a:xfrm>
                <a:prstGeom prst="rect">
                  <a:avLst/>
                </a:prstGeom>
              </p:spPr>
              <p:txBody>
                <a:bodyPr vert="horz" wrap="square" lIns="0" tIns="12700" rIns="0" bIns="0" rtlCol="0">
                  <a:spAutoFit/>
                </a:bodyPr>
                <a:lstStyle/>
                <a:p>
                  <a:pPr marL="12700" algn="ctr">
                    <a:spcBef>
                      <a:spcPts val="100"/>
                    </a:spcBef>
                  </a:pPr>
                  <a:r>
                    <a:rPr lang="en-US" sz="1000" b="1" dirty="0">
                      <a:solidFill>
                        <a:srgbClr val="FFFFFF"/>
                      </a:solidFill>
                      <a:latin typeface="Heebo"/>
                      <a:cs typeface="Heebo"/>
                    </a:rPr>
                    <a:t>Biometric</a:t>
                  </a:r>
                  <a:r>
                    <a:rPr lang="en-US" sz="1000" b="1" spc="114" dirty="0">
                      <a:solidFill>
                        <a:srgbClr val="FFFFFF"/>
                      </a:solidFill>
                      <a:latin typeface="Heebo"/>
                      <a:cs typeface="Heebo"/>
                    </a:rPr>
                    <a:t> </a:t>
                  </a:r>
                  <a:r>
                    <a:rPr lang="en-US" sz="1000" b="1" spc="-10" dirty="0">
                      <a:solidFill>
                        <a:srgbClr val="FFFFFF"/>
                      </a:solidFill>
                      <a:latin typeface="Heebo"/>
                      <a:cs typeface="Heebo"/>
                    </a:rPr>
                    <a:t>Screening</a:t>
                  </a:r>
                  <a:endParaRPr lang="en-US" sz="1000" dirty="0">
                    <a:latin typeface="Heebo"/>
                    <a:cs typeface="Heebo"/>
                  </a:endParaRPr>
                </a:p>
              </p:txBody>
            </p:sp>
            <p:sp>
              <p:nvSpPr>
                <p:cNvPr id="29" name="object 25">
                  <a:extLst>
                    <a:ext uri="{FF2B5EF4-FFF2-40B4-BE49-F238E27FC236}">
                      <a16:creationId xmlns:a16="http://schemas.microsoft.com/office/drawing/2014/main" id="{8646CA56-6AE4-304C-AA7D-474723034CA5}"/>
                    </a:ext>
                  </a:extLst>
                </p:cNvPr>
                <p:cNvSpPr txBox="1"/>
                <p:nvPr/>
              </p:nvSpPr>
              <p:spPr>
                <a:xfrm>
                  <a:off x="6964917" y="5266296"/>
                  <a:ext cx="779450" cy="374944"/>
                </a:xfrm>
                <a:prstGeom prst="rect">
                  <a:avLst/>
                </a:prstGeom>
              </p:spPr>
              <p:txBody>
                <a:bodyPr vert="horz" wrap="square" lIns="0" tIns="12700" rIns="0" bIns="0" rtlCol="0">
                  <a:spAutoFit/>
                </a:bodyPr>
                <a:lstStyle/>
                <a:p>
                  <a:pPr algn="ctr">
                    <a:spcBef>
                      <a:spcPts val="100"/>
                    </a:spcBef>
                  </a:pPr>
                  <a:r>
                    <a:rPr sz="1000" dirty="0">
                      <a:solidFill>
                        <a:srgbClr val="FFFFFF"/>
                      </a:solidFill>
                      <a:latin typeface="Heebo"/>
                      <a:cs typeface="Heebo"/>
                    </a:rPr>
                    <a:t>CPT</a:t>
                  </a:r>
                  <a:r>
                    <a:rPr sz="1000" spc="-25" dirty="0">
                      <a:solidFill>
                        <a:srgbClr val="FFFFFF"/>
                      </a:solidFill>
                      <a:latin typeface="Heebo"/>
                      <a:cs typeface="Heebo"/>
                    </a:rPr>
                    <a:t> </a:t>
                  </a:r>
                  <a:r>
                    <a:rPr sz="1000" spc="-10" dirty="0">
                      <a:solidFill>
                        <a:srgbClr val="FFFFFF"/>
                      </a:solidFill>
                      <a:latin typeface="Heebo"/>
                      <a:cs typeface="Heebo"/>
                    </a:rPr>
                    <a:t>80047-</a:t>
                  </a:r>
                  <a:endParaRPr sz="1000" dirty="0">
                    <a:latin typeface="Heebo"/>
                    <a:cs typeface="Heebo"/>
                  </a:endParaRPr>
                </a:p>
                <a:p>
                  <a:pPr algn="ctr">
                    <a:lnSpc>
                      <a:spcPct val="100000"/>
                    </a:lnSpc>
                  </a:pPr>
                  <a:r>
                    <a:rPr sz="1000" spc="-10" dirty="0">
                      <a:solidFill>
                        <a:srgbClr val="FFFFFF"/>
                      </a:solidFill>
                      <a:latin typeface="Heebo"/>
                      <a:cs typeface="Heebo"/>
                    </a:rPr>
                    <a:t>86849</a:t>
                  </a:r>
                  <a:endParaRPr sz="1000" dirty="0">
                    <a:latin typeface="Heebo"/>
                    <a:cs typeface="Heebo"/>
                  </a:endParaRPr>
                </a:p>
              </p:txBody>
            </p:sp>
            <p:pic>
              <p:nvPicPr>
                <p:cNvPr id="31" name="object 27">
                  <a:extLst>
                    <a:ext uri="{FF2B5EF4-FFF2-40B4-BE49-F238E27FC236}">
                      <a16:creationId xmlns:a16="http://schemas.microsoft.com/office/drawing/2014/main" id="{3F8BDC54-D0F9-A931-1C5E-49FE5233CF0B}"/>
                    </a:ext>
                  </a:extLst>
                </p:cNvPr>
                <p:cNvPicPr/>
                <p:nvPr/>
              </p:nvPicPr>
              <p:blipFill>
                <a:blip r:embed="rId8" cstate="print"/>
                <a:stretch>
                  <a:fillRect/>
                </a:stretch>
              </p:blipFill>
              <p:spPr>
                <a:xfrm>
                  <a:off x="4409888" y="5119831"/>
                  <a:ext cx="647396" cy="647396"/>
                </a:xfrm>
                <a:prstGeom prst="rect">
                  <a:avLst/>
                </a:prstGeom>
              </p:spPr>
            </p:pic>
            <p:sp>
              <p:nvSpPr>
                <p:cNvPr id="32" name="object 28">
                  <a:extLst>
                    <a:ext uri="{FF2B5EF4-FFF2-40B4-BE49-F238E27FC236}">
                      <a16:creationId xmlns:a16="http://schemas.microsoft.com/office/drawing/2014/main" id="{118B10BA-BD7C-F048-DE5B-EBCA8ADF019D}"/>
                    </a:ext>
                  </a:extLst>
                </p:cNvPr>
                <p:cNvSpPr/>
                <p:nvPr/>
              </p:nvSpPr>
              <p:spPr>
                <a:xfrm>
                  <a:off x="4411941" y="5809574"/>
                  <a:ext cx="3474719" cy="562416"/>
                </a:xfrm>
                <a:custGeom>
                  <a:avLst/>
                  <a:gdLst/>
                  <a:ahLst/>
                  <a:cxnLst/>
                  <a:rect l="l" t="t" r="r" b="b"/>
                  <a:pathLst>
                    <a:path w="3060065" h="495300">
                      <a:moveTo>
                        <a:pt x="2977337" y="0"/>
                      </a:moveTo>
                      <a:lnTo>
                        <a:pt x="82550" y="0"/>
                      </a:lnTo>
                      <a:lnTo>
                        <a:pt x="50417" y="6486"/>
                      </a:lnTo>
                      <a:lnTo>
                        <a:pt x="24177" y="24177"/>
                      </a:lnTo>
                      <a:lnTo>
                        <a:pt x="6486" y="50417"/>
                      </a:lnTo>
                      <a:lnTo>
                        <a:pt x="0" y="82550"/>
                      </a:lnTo>
                      <a:lnTo>
                        <a:pt x="0" y="412750"/>
                      </a:lnTo>
                      <a:lnTo>
                        <a:pt x="6486" y="444882"/>
                      </a:lnTo>
                      <a:lnTo>
                        <a:pt x="24177" y="471122"/>
                      </a:lnTo>
                      <a:lnTo>
                        <a:pt x="50417" y="488813"/>
                      </a:lnTo>
                      <a:lnTo>
                        <a:pt x="82550" y="495300"/>
                      </a:lnTo>
                      <a:lnTo>
                        <a:pt x="2977337" y="495300"/>
                      </a:lnTo>
                      <a:lnTo>
                        <a:pt x="3009472" y="488813"/>
                      </a:lnTo>
                      <a:lnTo>
                        <a:pt x="3035715" y="471122"/>
                      </a:lnTo>
                      <a:lnTo>
                        <a:pt x="3053410" y="444882"/>
                      </a:lnTo>
                      <a:lnTo>
                        <a:pt x="3059899" y="412750"/>
                      </a:lnTo>
                      <a:lnTo>
                        <a:pt x="3059899" y="82550"/>
                      </a:lnTo>
                      <a:lnTo>
                        <a:pt x="3053410" y="50417"/>
                      </a:lnTo>
                      <a:lnTo>
                        <a:pt x="3035715" y="24177"/>
                      </a:lnTo>
                      <a:lnTo>
                        <a:pt x="3009472" y="6486"/>
                      </a:lnTo>
                      <a:lnTo>
                        <a:pt x="2977337" y="0"/>
                      </a:lnTo>
                      <a:close/>
                    </a:path>
                  </a:pathLst>
                </a:custGeom>
                <a:solidFill>
                  <a:srgbClr val="1261BC"/>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9E82E38B-77AC-D432-3E0F-0F4AAC103329}"/>
                    </a:ext>
                  </a:extLst>
                </p:cNvPr>
                <p:cNvSpPr/>
                <p:nvPr/>
              </p:nvSpPr>
              <p:spPr>
                <a:xfrm>
                  <a:off x="4976144" y="5843567"/>
                  <a:ext cx="1838667" cy="494636"/>
                </a:xfrm>
                <a:custGeom>
                  <a:avLst/>
                  <a:gdLst/>
                  <a:ahLst/>
                  <a:cxnLst/>
                  <a:rect l="l" t="t" r="r" b="b"/>
                  <a:pathLst>
                    <a:path w="1619250" h="435610">
                      <a:moveTo>
                        <a:pt x="1546656" y="0"/>
                      </a:moveTo>
                      <a:lnTo>
                        <a:pt x="72567" y="0"/>
                      </a:lnTo>
                      <a:lnTo>
                        <a:pt x="44325" y="5702"/>
                      </a:lnTo>
                      <a:lnTo>
                        <a:pt x="21258" y="21253"/>
                      </a:lnTo>
                      <a:lnTo>
                        <a:pt x="5704" y="44319"/>
                      </a:lnTo>
                      <a:lnTo>
                        <a:pt x="0" y="72567"/>
                      </a:lnTo>
                      <a:lnTo>
                        <a:pt x="0" y="362851"/>
                      </a:lnTo>
                      <a:lnTo>
                        <a:pt x="5704" y="391101"/>
                      </a:lnTo>
                      <a:lnTo>
                        <a:pt x="21258" y="414172"/>
                      </a:lnTo>
                      <a:lnTo>
                        <a:pt x="44325" y="429727"/>
                      </a:lnTo>
                      <a:lnTo>
                        <a:pt x="72567" y="435432"/>
                      </a:lnTo>
                      <a:lnTo>
                        <a:pt x="1546656" y="435432"/>
                      </a:lnTo>
                      <a:lnTo>
                        <a:pt x="1574904" y="429727"/>
                      </a:lnTo>
                      <a:lnTo>
                        <a:pt x="1597971" y="414172"/>
                      </a:lnTo>
                      <a:lnTo>
                        <a:pt x="1613522" y="391101"/>
                      </a:lnTo>
                      <a:lnTo>
                        <a:pt x="1619224" y="362851"/>
                      </a:lnTo>
                      <a:lnTo>
                        <a:pt x="1619224" y="72567"/>
                      </a:lnTo>
                      <a:lnTo>
                        <a:pt x="1613522" y="44319"/>
                      </a:lnTo>
                      <a:lnTo>
                        <a:pt x="1597971" y="21253"/>
                      </a:lnTo>
                      <a:lnTo>
                        <a:pt x="1574904" y="5702"/>
                      </a:lnTo>
                      <a:lnTo>
                        <a:pt x="1546656" y="0"/>
                      </a:lnTo>
                      <a:close/>
                    </a:path>
                  </a:pathLst>
                </a:custGeom>
                <a:solidFill>
                  <a:srgbClr val="051F61"/>
                </a:solidFill>
              </p:spPr>
              <p:txBody>
                <a:bodyPr wrap="square" lIns="0" tIns="0" rIns="0" bIns="0" rtlCol="0"/>
                <a:lstStyle/>
                <a:p>
                  <a:endParaRPr/>
                </a:p>
              </p:txBody>
            </p:sp>
            <p:sp>
              <p:nvSpPr>
                <p:cNvPr id="35" name="object 31">
                  <a:extLst>
                    <a:ext uri="{FF2B5EF4-FFF2-40B4-BE49-F238E27FC236}">
                      <a16:creationId xmlns:a16="http://schemas.microsoft.com/office/drawing/2014/main" id="{0672C214-9BFC-0DFF-0691-F3B995E4899A}"/>
                    </a:ext>
                  </a:extLst>
                </p:cNvPr>
                <p:cNvSpPr txBox="1"/>
                <p:nvPr/>
              </p:nvSpPr>
              <p:spPr>
                <a:xfrm>
                  <a:off x="6896384" y="5995193"/>
                  <a:ext cx="810455" cy="182101"/>
                </a:xfrm>
                <a:prstGeom prst="rect">
                  <a:avLst/>
                </a:prstGeom>
              </p:spPr>
              <p:txBody>
                <a:bodyPr vert="horz" wrap="square" lIns="0" tIns="12700" rIns="0" bIns="0" rtlCol="0">
                  <a:spAutoFit/>
                </a:bodyPr>
                <a:lstStyle/>
                <a:p>
                  <a:pPr marL="12700" algn="ctr">
                    <a:spcBef>
                      <a:spcPts val="100"/>
                    </a:spcBef>
                  </a:pPr>
                  <a:r>
                    <a:rPr sz="1100" dirty="0">
                      <a:solidFill>
                        <a:srgbClr val="FFFFFF"/>
                      </a:solidFill>
                      <a:latin typeface="Heebo"/>
                      <a:cs typeface="Heebo"/>
                    </a:rPr>
                    <a:t>CPT</a:t>
                  </a:r>
                  <a:r>
                    <a:rPr sz="1100" spc="5" dirty="0">
                      <a:solidFill>
                        <a:srgbClr val="FFFFFF"/>
                      </a:solidFill>
                      <a:latin typeface="Heebo"/>
                      <a:cs typeface="Heebo"/>
                    </a:rPr>
                    <a:t> </a:t>
                  </a:r>
                  <a:r>
                    <a:rPr sz="1100" spc="-10" dirty="0">
                      <a:solidFill>
                        <a:srgbClr val="FFFFFF"/>
                      </a:solidFill>
                      <a:latin typeface="Heebo"/>
                      <a:cs typeface="Heebo"/>
                    </a:rPr>
                    <a:t>99091</a:t>
                  </a:r>
                  <a:endParaRPr sz="1100" dirty="0">
                    <a:latin typeface="Heebo"/>
                    <a:cs typeface="Heebo"/>
                  </a:endParaRPr>
                </a:p>
              </p:txBody>
            </p:sp>
            <p:pic>
              <p:nvPicPr>
                <p:cNvPr id="36" name="object 32">
                  <a:extLst>
                    <a:ext uri="{FF2B5EF4-FFF2-40B4-BE49-F238E27FC236}">
                      <a16:creationId xmlns:a16="http://schemas.microsoft.com/office/drawing/2014/main" id="{84072BDC-20E6-5212-0671-F74D7DB8A4C6}"/>
                    </a:ext>
                  </a:extLst>
                </p:cNvPr>
                <p:cNvPicPr/>
                <p:nvPr/>
              </p:nvPicPr>
              <p:blipFill>
                <a:blip r:embed="rId9" cstate="print"/>
                <a:stretch>
                  <a:fillRect/>
                </a:stretch>
              </p:blipFill>
              <p:spPr>
                <a:xfrm>
                  <a:off x="4448649" y="5834839"/>
                  <a:ext cx="516022" cy="516029"/>
                </a:xfrm>
                <a:prstGeom prst="rect">
                  <a:avLst/>
                </a:prstGeom>
              </p:spPr>
            </p:pic>
            <p:sp>
              <p:nvSpPr>
                <p:cNvPr id="52" name="object 24">
                  <a:extLst>
                    <a:ext uri="{FF2B5EF4-FFF2-40B4-BE49-F238E27FC236}">
                      <a16:creationId xmlns:a16="http://schemas.microsoft.com/office/drawing/2014/main" id="{D94F8560-06C7-F951-E7F4-28077EB03D8A}"/>
                    </a:ext>
                  </a:extLst>
                </p:cNvPr>
                <p:cNvSpPr txBox="1"/>
                <p:nvPr/>
              </p:nvSpPr>
              <p:spPr>
                <a:xfrm>
                  <a:off x="5218833" y="5939307"/>
                  <a:ext cx="1390897" cy="320601"/>
                </a:xfrm>
                <a:prstGeom prst="rect">
                  <a:avLst/>
                </a:prstGeom>
              </p:spPr>
              <p:txBody>
                <a:bodyPr vert="horz" wrap="square" lIns="0" tIns="12700" rIns="0" bIns="0" rtlCol="0">
                  <a:spAutoFit/>
                </a:bodyPr>
                <a:lstStyle/>
                <a:p>
                  <a:pPr marL="12700" algn="ctr">
                    <a:spcBef>
                      <a:spcPts val="100"/>
                    </a:spcBef>
                  </a:pPr>
                  <a:r>
                    <a:rPr lang="en-US" sz="1000" b="1" dirty="0">
                      <a:solidFill>
                        <a:srgbClr val="FFFFFF"/>
                      </a:solidFill>
                      <a:latin typeface="Heebo"/>
                      <a:cs typeface="Heebo"/>
                    </a:rPr>
                    <a:t>Visit with Telemedicine Provider</a:t>
                  </a:r>
                </a:p>
              </p:txBody>
            </p:sp>
          </p:grpSp>
        </p:grpSp>
      </p:grpSp>
      <p:sp>
        <p:nvSpPr>
          <p:cNvPr id="59" name="object 10">
            <a:extLst>
              <a:ext uri="{FF2B5EF4-FFF2-40B4-BE49-F238E27FC236}">
                <a16:creationId xmlns:a16="http://schemas.microsoft.com/office/drawing/2014/main" id="{A236ABD2-3E78-A804-CB83-129DFB1AF9DE}"/>
              </a:ext>
            </a:extLst>
          </p:cNvPr>
          <p:cNvSpPr/>
          <p:nvPr/>
        </p:nvSpPr>
        <p:spPr>
          <a:xfrm>
            <a:off x="9805922" y="3097117"/>
            <a:ext cx="3065887" cy="583326"/>
          </a:xfrm>
          <a:custGeom>
            <a:avLst/>
            <a:gdLst/>
            <a:ahLst/>
            <a:cxnLst/>
            <a:rect l="l" t="t" r="r" b="b"/>
            <a:pathLst>
              <a:path w="2700020" h="513714">
                <a:moveTo>
                  <a:pt x="2614256" y="0"/>
                </a:moveTo>
                <a:lnTo>
                  <a:pt x="85572" y="0"/>
                </a:lnTo>
                <a:lnTo>
                  <a:pt x="52265" y="6725"/>
                </a:lnTo>
                <a:lnTo>
                  <a:pt x="25065" y="25065"/>
                </a:lnTo>
                <a:lnTo>
                  <a:pt x="6725" y="52265"/>
                </a:lnTo>
                <a:lnTo>
                  <a:pt x="0" y="85572"/>
                </a:lnTo>
                <a:lnTo>
                  <a:pt x="0" y="427837"/>
                </a:lnTo>
                <a:lnTo>
                  <a:pt x="6725" y="461142"/>
                </a:lnTo>
                <a:lnTo>
                  <a:pt x="25065" y="488338"/>
                </a:lnTo>
                <a:lnTo>
                  <a:pt x="52265" y="506674"/>
                </a:lnTo>
                <a:lnTo>
                  <a:pt x="85572" y="513397"/>
                </a:lnTo>
                <a:lnTo>
                  <a:pt x="2614256" y="513397"/>
                </a:lnTo>
                <a:lnTo>
                  <a:pt x="2647564" y="506674"/>
                </a:lnTo>
                <a:lnTo>
                  <a:pt x="2674764" y="488338"/>
                </a:lnTo>
                <a:lnTo>
                  <a:pt x="2693104" y="461142"/>
                </a:lnTo>
                <a:lnTo>
                  <a:pt x="2699829" y="427837"/>
                </a:lnTo>
                <a:lnTo>
                  <a:pt x="2699829" y="85572"/>
                </a:lnTo>
                <a:lnTo>
                  <a:pt x="2693104" y="52265"/>
                </a:lnTo>
                <a:lnTo>
                  <a:pt x="2674764" y="25065"/>
                </a:lnTo>
                <a:lnTo>
                  <a:pt x="2647564" y="6725"/>
                </a:lnTo>
                <a:lnTo>
                  <a:pt x="2614256" y="0"/>
                </a:lnTo>
                <a:close/>
              </a:path>
            </a:pathLst>
          </a:custGeom>
          <a:solidFill>
            <a:srgbClr val="051F61"/>
          </a:solidFill>
        </p:spPr>
        <p:txBody>
          <a:bodyPr wrap="square" lIns="0" tIns="0" rIns="0" bIns="0" rtlCol="0"/>
          <a:lstStyle/>
          <a:p>
            <a:endParaRPr b="1" dirty="0"/>
          </a:p>
        </p:txBody>
      </p:sp>
      <p:sp>
        <p:nvSpPr>
          <p:cNvPr id="10" name="Title 1">
            <a:extLst>
              <a:ext uri="{FF2B5EF4-FFF2-40B4-BE49-F238E27FC236}">
                <a16:creationId xmlns:a16="http://schemas.microsoft.com/office/drawing/2014/main" id="{410F384F-DE41-7505-B9CE-84E8BA6BD883}"/>
              </a:ext>
            </a:extLst>
          </p:cNvPr>
          <p:cNvSpPr>
            <a:spLocks noGrp="1"/>
          </p:cNvSpPr>
          <p:nvPr>
            <p:ph type="title"/>
          </p:nvPr>
        </p:nvSpPr>
        <p:spPr>
          <a:xfrm>
            <a:off x="471013" y="672482"/>
            <a:ext cx="12875491" cy="8655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600" dirty="0">
                <a:solidFill>
                  <a:srgbClr val="2490E9"/>
                </a:solidFill>
                <a:effectLst/>
                <a:latin typeface="Trebuchet MS" panose="020B0703020202090204" pitchFamily="34" charset="0"/>
              </a:rPr>
              <a:t>™</a:t>
            </a:r>
            <a:r>
              <a:rPr kumimoji="0" lang="en-US" sz="3600" b="0" i="0" u="none" strike="noStrike" kern="0" cap="none" spc="0" normalizeH="0" baseline="0" noProof="0" dirty="0">
                <a:ln>
                  <a:noFill/>
                </a:ln>
                <a:solidFill>
                  <a:srgbClr val="27B4C5"/>
                </a:solidFill>
                <a:effectLst/>
                <a:uLnTx/>
                <a:uFillTx/>
                <a:latin typeface="Heebo"/>
                <a:ea typeface="Heebo"/>
                <a:cs typeface="Heebo"/>
                <a:sym typeface="Heebo"/>
              </a:rPr>
              <a:t> </a:t>
            </a:r>
            <a:r>
              <a:rPr lang="en" sz="3600" dirty="0">
                <a:latin typeface="Heebo Light"/>
                <a:ea typeface="Heebo Light"/>
                <a:cs typeface="Heebo Light"/>
                <a:sym typeface="Heebo Light"/>
              </a:rPr>
              <a:t>Qualifying Triggers</a:t>
            </a:r>
            <a:endParaRPr lang="en-US" dirty="0"/>
          </a:p>
        </p:txBody>
      </p:sp>
      <p:sp>
        <p:nvSpPr>
          <p:cNvPr id="60" name="object 16">
            <a:extLst>
              <a:ext uri="{FF2B5EF4-FFF2-40B4-BE49-F238E27FC236}">
                <a16:creationId xmlns:a16="http://schemas.microsoft.com/office/drawing/2014/main" id="{C04ABBB1-F85D-0338-A101-310E85C3B34E}"/>
              </a:ext>
            </a:extLst>
          </p:cNvPr>
          <p:cNvSpPr txBox="1"/>
          <p:nvPr/>
        </p:nvSpPr>
        <p:spPr>
          <a:xfrm>
            <a:off x="9801963" y="3185945"/>
            <a:ext cx="3037045" cy="481266"/>
          </a:xfrm>
          <a:prstGeom prst="rect">
            <a:avLst/>
          </a:prstGeom>
        </p:spPr>
        <p:txBody>
          <a:bodyPr vert="horz" wrap="square" lIns="0" tIns="10795" rIns="0" bIns="0" rtlCol="0">
            <a:spAutoFit/>
          </a:bodyPr>
          <a:lstStyle/>
          <a:p>
            <a:pPr algn="ctr">
              <a:spcBef>
                <a:spcPts val="85"/>
              </a:spcBef>
            </a:pPr>
            <a:r>
              <a:rPr sz="1300" b="1" dirty="0">
                <a:solidFill>
                  <a:srgbClr val="FFFFFF"/>
                </a:solidFill>
                <a:latin typeface="Heebo"/>
                <a:cs typeface="Heebo"/>
              </a:rPr>
              <a:t>Complete</a:t>
            </a:r>
            <a:r>
              <a:rPr sz="1300" b="1" spc="35" dirty="0">
                <a:solidFill>
                  <a:srgbClr val="FFFFFF"/>
                </a:solidFill>
                <a:latin typeface="Heebo"/>
                <a:cs typeface="Heebo"/>
              </a:rPr>
              <a:t> </a:t>
            </a:r>
            <a:r>
              <a:rPr sz="1300" b="1" spc="-10" dirty="0">
                <a:solidFill>
                  <a:srgbClr val="FFFFFF"/>
                </a:solidFill>
                <a:latin typeface="Heebo"/>
                <a:cs typeface="Heebo"/>
              </a:rPr>
              <a:t>Assessments</a:t>
            </a:r>
            <a:endParaRPr sz="1300" dirty="0">
              <a:latin typeface="Heebo"/>
              <a:cs typeface="Heebo"/>
            </a:endParaRPr>
          </a:p>
          <a:p>
            <a:pPr algn="ctr">
              <a:spcBef>
                <a:spcPts val="50"/>
              </a:spcBef>
            </a:pPr>
            <a:r>
              <a:rPr sz="1300" b="1" dirty="0">
                <a:solidFill>
                  <a:srgbClr val="FFFFFF"/>
                </a:solidFill>
                <a:latin typeface="Heebo"/>
                <a:cs typeface="Heebo"/>
              </a:rPr>
              <a:t>&amp;</a:t>
            </a:r>
            <a:r>
              <a:rPr sz="1300" b="1" spc="30" dirty="0">
                <a:solidFill>
                  <a:srgbClr val="FFFFFF"/>
                </a:solidFill>
                <a:latin typeface="Heebo"/>
                <a:cs typeface="Heebo"/>
              </a:rPr>
              <a:t> </a:t>
            </a:r>
            <a:r>
              <a:rPr sz="1300" b="1" dirty="0">
                <a:solidFill>
                  <a:srgbClr val="FFFFFF"/>
                </a:solidFill>
                <a:latin typeface="Heebo"/>
                <a:cs typeface="Heebo"/>
              </a:rPr>
              <a:t>Risk</a:t>
            </a:r>
            <a:r>
              <a:rPr sz="1300" b="1" spc="30" dirty="0">
                <a:solidFill>
                  <a:srgbClr val="FFFFFF"/>
                </a:solidFill>
                <a:latin typeface="Heebo"/>
                <a:cs typeface="Heebo"/>
              </a:rPr>
              <a:t> </a:t>
            </a:r>
            <a:r>
              <a:rPr sz="1300" b="1" dirty="0">
                <a:solidFill>
                  <a:srgbClr val="FFFFFF"/>
                </a:solidFill>
                <a:latin typeface="Heebo"/>
                <a:cs typeface="Heebo"/>
              </a:rPr>
              <a:t>Resolution</a:t>
            </a:r>
            <a:r>
              <a:rPr sz="1300" b="1" spc="25" dirty="0">
                <a:solidFill>
                  <a:srgbClr val="FFFFFF"/>
                </a:solidFill>
                <a:latin typeface="Heebo"/>
                <a:cs typeface="Heebo"/>
              </a:rPr>
              <a:t> </a:t>
            </a:r>
            <a:r>
              <a:rPr sz="1300" b="1" spc="-10" dirty="0">
                <a:solidFill>
                  <a:srgbClr val="FFFFFF"/>
                </a:solidFill>
                <a:latin typeface="Heebo"/>
                <a:cs typeface="Heebo"/>
              </a:rPr>
              <a:t>Guidelines</a:t>
            </a:r>
            <a:endParaRPr sz="1300" dirty="0">
              <a:latin typeface="Heebo"/>
              <a:cs typeface="Heebo"/>
            </a:endParaRPr>
          </a:p>
        </p:txBody>
      </p:sp>
    </p:spTree>
    <p:extLst>
      <p:ext uri="{BB962C8B-B14F-4D97-AF65-F5344CB8AC3E}">
        <p14:creationId xmlns:p14="http://schemas.microsoft.com/office/powerpoint/2010/main" val="362596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1C29C7-FF86-7E6B-F754-D1A12B40327B}"/>
              </a:ext>
            </a:extLst>
          </p:cNvPr>
          <p:cNvSpPr txBox="1">
            <a:spLocks/>
          </p:cNvSpPr>
          <p:nvPr/>
        </p:nvSpPr>
        <p:spPr>
          <a:xfrm>
            <a:off x="471013" y="295422"/>
            <a:ext cx="12875491" cy="865500"/>
          </a:xfrm>
          <a:prstGeom prst="rect">
            <a:avLst/>
          </a:prstGeom>
          <a:noFill/>
          <a:ln>
            <a:noFill/>
          </a:ln>
        </p:spPr>
        <p:txBody>
          <a:bodyPr spcFirstLastPara="1" wrap="square" lIns="113100" tIns="113100" rIns="113100" bIns="1131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lgn="ctr">
              <a:defRPr/>
            </a:pPr>
            <a:r>
              <a:rPr lang="en-US" sz="3700" dirty="0">
                <a:solidFill>
                  <a:schemeClr val="tx1"/>
                </a:solidFill>
                <a:latin typeface="Heebo Light"/>
                <a:cs typeface="Heebo Light"/>
                <a:sym typeface="Heebo Light"/>
              </a:rPr>
              <a:t>Before and After Employee Paycheck Example</a:t>
            </a:r>
            <a:endParaRPr lang="en-US" dirty="0">
              <a:solidFill>
                <a:schemeClr val="tx1"/>
              </a:solidFill>
            </a:endParaRPr>
          </a:p>
        </p:txBody>
      </p:sp>
      <p:pic>
        <p:nvPicPr>
          <p:cNvPr id="5" name="Picture 4">
            <a:extLst>
              <a:ext uri="{FF2B5EF4-FFF2-40B4-BE49-F238E27FC236}">
                <a16:creationId xmlns:a16="http://schemas.microsoft.com/office/drawing/2014/main" id="{5A9FC290-FEC9-87C1-0118-7EED6DC5FB36}"/>
              </a:ext>
            </a:extLst>
          </p:cNvPr>
          <p:cNvPicPr>
            <a:picLocks noChangeAspect="1"/>
          </p:cNvPicPr>
          <p:nvPr/>
        </p:nvPicPr>
        <p:blipFill>
          <a:blip r:embed="rId3"/>
          <a:srcRect/>
          <a:stretch/>
        </p:blipFill>
        <p:spPr>
          <a:xfrm>
            <a:off x="0" y="295422"/>
            <a:ext cx="13817600" cy="7985775"/>
          </a:xfrm>
          <a:prstGeom prst="rect">
            <a:avLst/>
          </a:prstGeom>
        </p:spPr>
      </p:pic>
    </p:spTree>
    <p:extLst>
      <p:ext uri="{BB962C8B-B14F-4D97-AF65-F5344CB8AC3E}">
        <p14:creationId xmlns:p14="http://schemas.microsoft.com/office/powerpoint/2010/main" val="231954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4BF4068-310E-78D0-95F7-82A0BB98E784}"/>
              </a:ext>
            </a:extLst>
          </p:cNvPr>
          <p:cNvGrpSpPr/>
          <p:nvPr/>
        </p:nvGrpSpPr>
        <p:grpSpPr>
          <a:xfrm>
            <a:off x="471013" y="1713242"/>
            <a:ext cx="12750312" cy="3433380"/>
            <a:chOff x="471013" y="1408442"/>
            <a:chExt cx="12750312" cy="3433380"/>
          </a:xfrm>
        </p:grpSpPr>
        <p:graphicFrame>
          <p:nvGraphicFramePr>
            <p:cNvPr id="3" name="Google Shape;206;p25">
              <a:extLst>
                <a:ext uri="{FF2B5EF4-FFF2-40B4-BE49-F238E27FC236}">
                  <a16:creationId xmlns:a16="http://schemas.microsoft.com/office/drawing/2014/main" id="{69188235-D0D7-16F2-9F6E-F3B5C5006FCD}"/>
                </a:ext>
              </a:extLst>
            </p:cNvPr>
            <p:cNvGraphicFramePr/>
            <p:nvPr/>
          </p:nvGraphicFramePr>
          <p:xfrm>
            <a:off x="7156177" y="2485660"/>
            <a:ext cx="6065148" cy="2356162"/>
          </p:xfrm>
          <a:graphic>
            <a:graphicData uri="http://schemas.openxmlformats.org/drawingml/2006/table">
              <a:tbl>
                <a:tblPr>
                  <a:noFill/>
                </a:tblPr>
                <a:tblGrid>
                  <a:gridCol w="4337733">
                    <a:extLst>
                      <a:ext uri="{9D8B030D-6E8A-4147-A177-3AD203B41FA5}">
                        <a16:colId xmlns:a16="http://schemas.microsoft.com/office/drawing/2014/main" val="20000"/>
                      </a:ext>
                    </a:extLst>
                  </a:gridCol>
                  <a:gridCol w="1727415">
                    <a:extLst>
                      <a:ext uri="{9D8B030D-6E8A-4147-A177-3AD203B41FA5}">
                        <a16:colId xmlns:a16="http://schemas.microsoft.com/office/drawing/2014/main" val="20001"/>
                      </a:ext>
                    </a:extLst>
                  </a:gridCol>
                </a:tblGrid>
                <a:tr h="511584">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Claims Funding PPP</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$1,200.00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72823">
                  <a:tc>
                    <a:txBody>
                      <a:bodyPr/>
                      <a:lstStyle/>
                      <a:p>
                        <a:pPr marL="0" lvl="0" indent="0" algn="l" rtl="0">
                          <a:lnSpc>
                            <a:spcPct val="115000"/>
                          </a:lnSpc>
                          <a:spcBef>
                            <a:spcPts val="0"/>
                          </a:spcBef>
                          <a:spcAft>
                            <a:spcPts val="0"/>
                          </a:spcAft>
                          <a:buNone/>
                        </a:pPr>
                        <a:r>
                          <a:rPr lang="en" sz="2400">
                            <a:latin typeface="Heebo"/>
                            <a:ea typeface="Heebo"/>
                            <a:cs typeface="Heebo"/>
                            <a:sym typeface="Heebo"/>
                          </a:rPr>
                          <a:t>x 7.65 % FICA Payroll Savings</a:t>
                        </a:r>
                        <a:endParaRPr sz="240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$ 91.80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60171">
                  <a:tc>
                    <a:txBody>
                      <a:bodyPr/>
                      <a:lstStyle/>
                      <a:p>
                        <a:pPr marL="0" lvl="0" indent="0" algn="l" rtl="0">
                          <a:lnSpc>
                            <a:spcPct val="115000"/>
                          </a:lnSpc>
                          <a:spcBef>
                            <a:spcPts val="0"/>
                          </a:spcBef>
                          <a:spcAft>
                            <a:spcPts val="0"/>
                          </a:spcAft>
                          <a:buNone/>
                        </a:pPr>
                        <a:r>
                          <a:rPr lang="en" sz="2400" dirty="0">
                            <a:latin typeface="Heebo"/>
                            <a:ea typeface="Heebo"/>
                            <a:cs typeface="Heebo"/>
                            <a:sym typeface="Heebo"/>
                          </a:rPr>
                          <a:t>Less Admin Fee</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dirty="0">
                            <a:latin typeface="Heebo"/>
                            <a:ea typeface="Heebo"/>
                            <a:cs typeface="Heebo"/>
                            <a:sym typeface="Heebo"/>
                          </a:rPr>
                          <a:t>$ (44.00)</a:t>
                        </a:r>
                        <a:endParaRPr sz="2400"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9050" cap="flat" cmpd="sng">
                        <a:solidFill>
                          <a:srgbClr val="2490E9"/>
                        </a:solidFill>
                        <a:prstDash val="solid"/>
                        <a:round/>
                        <a:headEnd type="none" w="sm" len="sm"/>
                        <a:tailEnd type="none" w="sm" len="sm"/>
                      </a:lnB>
                    </a:tcPr>
                  </a:tc>
                  <a:extLst>
                    <a:ext uri="{0D108BD9-81ED-4DB2-BD59-A6C34878D82A}">
                      <a16:rowId xmlns:a16="http://schemas.microsoft.com/office/drawing/2014/main" val="10002"/>
                    </a:ext>
                  </a:extLst>
                </a:tr>
                <a:tr h="511584">
                  <a:tc>
                    <a:txBody>
                      <a:bodyPr/>
                      <a:lstStyle/>
                      <a:p>
                        <a:pPr marL="0" lvl="0" indent="0" algn="l" rtl="0">
                          <a:lnSpc>
                            <a:spcPct val="115000"/>
                          </a:lnSpc>
                          <a:spcBef>
                            <a:spcPts val="0"/>
                          </a:spcBef>
                          <a:spcAft>
                            <a:spcPts val="0"/>
                          </a:spcAft>
                          <a:buNone/>
                        </a:pPr>
                        <a:r>
                          <a:rPr lang="en" sz="2400" b="1" dirty="0">
                            <a:solidFill>
                              <a:schemeClr val="dk1"/>
                            </a:solidFill>
                            <a:latin typeface="Heebo"/>
                            <a:ea typeface="Heebo"/>
                            <a:cs typeface="Heebo"/>
                            <a:sym typeface="Heebo"/>
                          </a:rPr>
                          <a:t>Monthly Per Employee Saving</a:t>
                        </a:r>
                        <a:endParaRPr sz="2400" b="1" dirty="0"/>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400" b="1" dirty="0">
                            <a:latin typeface="Heebo"/>
                            <a:ea typeface="Heebo"/>
                            <a:cs typeface="Heebo"/>
                            <a:sym typeface="Heebo"/>
                          </a:rPr>
                          <a:t>$ 47.80</a:t>
                        </a:r>
                        <a:endParaRPr sz="2400" b="1" dirty="0">
                          <a:latin typeface="Heebo"/>
                          <a:ea typeface="Heebo"/>
                          <a:cs typeface="Heebo"/>
                          <a:sym typeface="Heeb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9050" cap="flat" cmpd="sng">
                        <a:solidFill>
                          <a:srgbClr val="2490E9"/>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4" name="Google Shape;202;p25">
              <a:extLst>
                <a:ext uri="{FF2B5EF4-FFF2-40B4-BE49-F238E27FC236}">
                  <a16:creationId xmlns:a16="http://schemas.microsoft.com/office/drawing/2014/main" id="{1B47860A-5D45-94D0-BE4B-91544DDA7D38}"/>
                </a:ext>
              </a:extLst>
            </p:cNvPr>
            <p:cNvGraphicFramePr/>
            <p:nvPr/>
          </p:nvGraphicFramePr>
          <p:xfrm>
            <a:off x="471013" y="1408442"/>
            <a:ext cx="5854837" cy="2594189"/>
          </p:xfrm>
          <a:graphic>
            <a:graphicData uri="http://schemas.openxmlformats.org/drawingml/2006/table">
              <a:tbl>
                <a:tblPr>
                  <a:noFill/>
                </a:tblPr>
                <a:tblGrid>
                  <a:gridCol w="5854837">
                    <a:extLst>
                      <a:ext uri="{9D8B030D-6E8A-4147-A177-3AD203B41FA5}">
                        <a16:colId xmlns:a16="http://schemas.microsoft.com/office/drawing/2014/main" val="20000"/>
                      </a:ext>
                    </a:extLst>
                  </a:gridCol>
                </a:tblGrid>
                <a:tr h="1725539">
                  <a:tc>
                    <a:txBody>
                      <a:bodyPr/>
                      <a:lstStyle/>
                      <a:p>
                        <a:pPr marL="0" lvl="0" indent="0" algn="l" rtl="0">
                          <a:spcBef>
                            <a:spcPts val="0"/>
                          </a:spcBef>
                          <a:spcAft>
                            <a:spcPts val="0"/>
                          </a:spcAft>
                          <a:buNone/>
                        </a:pPr>
                        <a:r>
                          <a:rPr lang="en" sz="4500" b="1" dirty="0">
                            <a:solidFill>
                              <a:srgbClr val="2490E9"/>
                            </a:solidFill>
                            <a:latin typeface="Heebo"/>
                            <a:ea typeface="Heebo"/>
                            <a:cs typeface="Heebo"/>
                            <a:sym typeface="Heebo"/>
                          </a:rPr>
                          <a:t>Potential Annual Savings for</a:t>
                        </a:r>
                        <a:r>
                          <a:rPr lang="en" sz="4500" b="1" dirty="0">
                            <a:solidFill>
                              <a:srgbClr val="27B4C5"/>
                            </a:solidFill>
                            <a:latin typeface="Heebo"/>
                            <a:ea typeface="Heebo"/>
                            <a:cs typeface="Heebo"/>
                            <a:sym typeface="Heebo"/>
                          </a:rPr>
                          <a:t> </a:t>
                        </a:r>
                        <a:r>
                          <a:rPr lang="en" sz="4500" b="1" dirty="0">
                            <a:solidFill>
                              <a:srgbClr val="FF5349"/>
                            </a:solidFill>
                            <a:latin typeface="Heebo"/>
                            <a:ea typeface="Heebo"/>
                            <a:cs typeface="Heebo"/>
                            <a:sym typeface="Heebo"/>
                          </a:rPr>
                          <a:t>Company</a:t>
                        </a:r>
                        <a:endParaRPr sz="4500" dirty="0">
                          <a:solidFill>
                            <a:srgbClr val="FF5349"/>
                          </a:solidFill>
                        </a:endParaRPr>
                      </a:p>
                    </a:txBody>
                    <a:tcPr marL="91425" marR="91425" marT="91425" marB="91425">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rgbClr val="2490E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26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4500" b="1" dirty="0">
                            <a:solidFill>
                              <a:srgbClr val="2490E9"/>
                            </a:solidFill>
                            <a:latin typeface="Heebo"/>
                            <a:ea typeface="Heebo"/>
                            <a:cs typeface="Heebo"/>
                            <a:sym typeface="Heebo"/>
                          </a:rPr>
                          <a:t>$573,600.00</a:t>
                        </a:r>
                        <a:endParaRPr lang="en" sz="4500" dirty="0">
                          <a:solidFill>
                            <a:srgbClr val="2490E9"/>
                          </a:solidFill>
                        </a:endParaRPr>
                      </a:p>
                    </a:txBody>
                    <a:tcPr marL="91425" marR="91425" marT="91425" marB="91425">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2490E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893671"/>
                    </a:ext>
                  </a:extLst>
                </a:tr>
              </a:tbl>
            </a:graphicData>
          </a:graphic>
        </p:graphicFrame>
        <p:sp>
          <p:nvSpPr>
            <p:cNvPr id="6" name="TextBox 5">
              <a:extLst>
                <a:ext uri="{FF2B5EF4-FFF2-40B4-BE49-F238E27FC236}">
                  <a16:creationId xmlns:a16="http://schemas.microsoft.com/office/drawing/2014/main" id="{07081224-42B7-56C6-8AC9-394A219BC7F5}"/>
                </a:ext>
              </a:extLst>
            </p:cNvPr>
            <p:cNvSpPr txBox="1"/>
            <p:nvPr/>
          </p:nvSpPr>
          <p:spPr>
            <a:xfrm>
              <a:off x="7099539" y="1408442"/>
              <a:ext cx="4367936" cy="1077218"/>
            </a:xfrm>
            <a:prstGeom prst="rect">
              <a:avLst/>
            </a:prstGeom>
            <a:noFill/>
          </p:spPr>
          <p:txBody>
            <a:bodyPr wrap="square">
              <a:spAutoFit/>
            </a:bodyPr>
            <a:lstStyle/>
            <a:p>
              <a:pPr marL="0" lvl="0" indent="0" algn="l" rtl="0">
                <a:spcBef>
                  <a:spcPts val="0"/>
                </a:spcBef>
                <a:spcAft>
                  <a:spcPts val="0"/>
                </a:spcAft>
                <a:buNone/>
              </a:pPr>
              <a:r>
                <a:rPr lang="en-US" sz="3200" b="1" dirty="0">
                  <a:solidFill>
                    <a:srgbClr val="2490E9"/>
                  </a:solidFill>
                  <a:latin typeface="Heebo"/>
                  <a:ea typeface="Heebo"/>
                  <a:cs typeface="Heebo"/>
                  <a:sym typeface="Heebo"/>
                </a:rPr>
                <a:t>Individual Employee Monthly Breakdown</a:t>
              </a:r>
              <a:endParaRPr lang="en-US" sz="3200" dirty="0">
                <a:solidFill>
                  <a:srgbClr val="FF5349"/>
                </a:solidFill>
              </a:endParaRPr>
            </a:p>
          </p:txBody>
        </p:sp>
      </p:grpSp>
      <p:sp>
        <p:nvSpPr>
          <p:cNvPr id="5" name="Title 1">
            <a:extLst>
              <a:ext uri="{FF2B5EF4-FFF2-40B4-BE49-F238E27FC236}">
                <a16:creationId xmlns:a16="http://schemas.microsoft.com/office/drawing/2014/main" id="{57FB8CE3-0950-C469-9F98-3573775B03BC}"/>
              </a:ext>
            </a:extLst>
          </p:cNvPr>
          <p:cNvSpPr txBox="1">
            <a:spLocks/>
          </p:cNvSpPr>
          <p:nvPr/>
        </p:nvSpPr>
        <p:spPr>
          <a:xfrm>
            <a:off x="471013" y="686337"/>
            <a:ext cx="12875491" cy="865500"/>
          </a:xfrm>
          <a:prstGeom prst="rect">
            <a:avLst/>
          </a:prstGeom>
          <a:noFill/>
          <a:ln>
            <a:noFill/>
          </a:ln>
        </p:spPr>
        <p:txBody>
          <a:bodyPr spcFirstLastPara="1" wrap="square" lIns="113100" tIns="113100" rIns="113100" bIns="1131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defRPr/>
            </a:pPr>
            <a:r>
              <a:rPr lang="en-US" sz="3700" dirty="0">
                <a:solidFill>
                  <a:schemeClr val="tx1"/>
                </a:solidFill>
                <a:latin typeface="Heebo Light"/>
                <a:ea typeface="Heebo Light"/>
                <a:cs typeface="Heebo Light"/>
                <a:sym typeface="Heebo Light"/>
              </a:rPr>
              <a:t>Employer Savings for 1000 Employees</a:t>
            </a:r>
            <a:endParaRPr lang="en-US" dirty="0">
              <a:solidFill>
                <a:schemeClr val="tx1"/>
              </a:solidFill>
            </a:endParaRPr>
          </a:p>
        </p:txBody>
      </p:sp>
    </p:spTree>
    <p:extLst>
      <p:ext uri="{BB962C8B-B14F-4D97-AF65-F5344CB8AC3E}">
        <p14:creationId xmlns:p14="http://schemas.microsoft.com/office/powerpoint/2010/main" val="77477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471013" y="1559605"/>
            <a:ext cx="12875491" cy="5162700"/>
          </a:xfrm>
          <a:prstGeom prst="rect">
            <a:avLst/>
          </a:prstGeom>
          <a:noFill/>
          <a:ln>
            <a:noFill/>
          </a:ln>
        </p:spPr>
        <p:txBody>
          <a:bodyPr spcFirstLastPara="1" wrap="square" lIns="113100" tIns="113100" rIns="113100" bIns="113100"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533400" indent="-457200">
              <a:lnSpc>
                <a:spcPct val="100000"/>
              </a:lnSpc>
              <a:spcAft>
                <a:spcPts val="2400"/>
              </a:spcAft>
              <a:buClr>
                <a:schemeClr val="dk1"/>
              </a:buClr>
              <a:buSzPct val="100000"/>
            </a:pPr>
            <a:r>
              <a:rPr lang="en-US" sz="2800" dirty="0">
                <a:solidFill>
                  <a:schemeClr val="dk1"/>
                </a:solidFill>
                <a:latin typeface="Heebo Light"/>
                <a:ea typeface="Heebo Light"/>
                <a:cs typeface="Heebo Light"/>
                <a:sym typeface="Heebo Light"/>
              </a:rPr>
              <a:t>Initial Census: To produce a proposal/analysis</a:t>
            </a:r>
          </a:p>
          <a:p>
            <a:pPr marL="533400" indent="-457200">
              <a:lnSpc>
                <a:spcPct val="100000"/>
              </a:lnSpc>
              <a:spcAft>
                <a:spcPts val="2400"/>
              </a:spcAft>
              <a:buClr>
                <a:schemeClr val="dk1"/>
              </a:buClr>
              <a:buSzPct val="100000"/>
            </a:pPr>
            <a:r>
              <a:rPr lang="en-US" sz="2800" dirty="0">
                <a:solidFill>
                  <a:schemeClr val="dk1"/>
                </a:solidFill>
                <a:latin typeface="Heebo Light"/>
                <a:ea typeface="Heebo Light"/>
                <a:cs typeface="Heebo Light"/>
                <a:sym typeface="Heebo Light"/>
              </a:rPr>
              <a:t>Request for Coverage (RFC): Company information form completed</a:t>
            </a:r>
          </a:p>
          <a:p>
            <a:pPr marL="533400" indent="-457200">
              <a:lnSpc>
                <a:spcPct val="100000"/>
              </a:lnSpc>
              <a:spcAft>
                <a:spcPts val="2400"/>
              </a:spcAft>
              <a:buClr>
                <a:schemeClr val="dk1"/>
              </a:buClr>
              <a:buSzPct val="100000"/>
            </a:pPr>
            <a:r>
              <a:rPr lang="en-US" sz="2800" dirty="0">
                <a:solidFill>
                  <a:schemeClr val="dk1"/>
                </a:solidFill>
                <a:latin typeface="Heebo Light"/>
                <a:ea typeface="Heebo Light"/>
                <a:cs typeface="Heebo Light"/>
                <a:sym typeface="Heebo Light"/>
              </a:rPr>
              <a:t>Champion Health Plan Documents sent to client and signed by client</a:t>
            </a:r>
          </a:p>
          <a:p>
            <a:pPr marL="533400" indent="-457200">
              <a:lnSpc>
                <a:spcPct val="100000"/>
              </a:lnSpc>
              <a:spcAft>
                <a:spcPts val="2400"/>
              </a:spcAft>
              <a:buClr>
                <a:schemeClr val="dk1"/>
              </a:buClr>
              <a:buSzPct val="100000"/>
            </a:pPr>
            <a:r>
              <a:rPr lang="en-US" sz="2800" dirty="0">
                <a:solidFill>
                  <a:schemeClr val="dk1"/>
                </a:solidFill>
                <a:latin typeface="Heebo Light"/>
                <a:ea typeface="Heebo Light"/>
                <a:cs typeface="Heebo Light"/>
                <a:sym typeface="Heebo Light"/>
              </a:rPr>
              <a:t>Final census completed (with final information including employee contact information</a:t>
            </a:r>
          </a:p>
          <a:p>
            <a:pPr marL="533400" indent="-457200">
              <a:lnSpc>
                <a:spcPct val="100000"/>
              </a:lnSpc>
              <a:spcAft>
                <a:spcPts val="2400"/>
              </a:spcAft>
              <a:buClr>
                <a:schemeClr val="dk1"/>
              </a:buClr>
              <a:buSzPct val="100000"/>
            </a:pPr>
            <a:r>
              <a:rPr lang="en-US" sz="2800" dirty="0">
                <a:solidFill>
                  <a:schemeClr val="dk1"/>
                </a:solidFill>
                <a:latin typeface="Heebo Light"/>
                <a:ea typeface="Heebo Light"/>
                <a:cs typeface="Heebo Light"/>
                <a:sym typeface="Heebo Light"/>
              </a:rPr>
              <a:t>Set up enrollment logistics call with client</a:t>
            </a:r>
          </a:p>
        </p:txBody>
      </p:sp>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 sz="3700" dirty="0">
                <a:latin typeface="Heebo Light"/>
                <a:ea typeface="Heebo Light"/>
                <a:cs typeface="Heebo Light"/>
                <a:sym typeface="Heebo Light"/>
              </a:rPr>
              <a:t>Action Items</a:t>
            </a:r>
            <a:endParaRPr lang="en-US" dirty="0"/>
          </a:p>
        </p:txBody>
      </p:sp>
    </p:spTree>
    <p:extLst>
      <p:ext uri="{BB962C8B-B14F-4D97-AF65-F5344CB8AC3E}">
        <p14:creationId xmlns:p14="http://schemas.microsoft.com/office/powerpoint/2010/main" val="136560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11" name="Group 10">
            <a:extLst>
              <a:ext uri="{FF2B5EF4-FFF2-40B4-BE49-F238E27FC236}">
                <a16:creationId xmlns:a16="http://schemas.microsoft.com/office/drawing/2014/main" id="{1FCB391F-645D-4A92-315B-3D3F1F896820}"/>
              </a:ext>
            </a:extLst>
          </p:cNvPr>
          <p:cNvGrpSpPr/>
          <p:nvPr/>
        </p:nvGrpSpPr>
        <p:grpSpPr>
          <a:xfrm>
            <a:off x="1475063" y="2773568"/>
            <a:ext cx="10867474" cy="992295"/>
            <a:chOff x="1475063" y="2773568"/>
            <a:chExt cx="10867474" cy="992295"/>
          </a:xfrm>
        </p:grpSpPr>
        <p:pic>
          <p:nvPicPr>
            <p:cNvPr id="77" name="Google Shape;77;p14" descr="Piggly Wiggly, Other Local Grocery Stores to Carry Alabama Gulf Seafood -  Eat Alabama Seafood"/>
            <p:cNvPicPr preferRelativeResize="0"/>
            <p:nvPr/>
          </p:nvPicPr>
          <p:blipFill rotWithShape="1">
            <a:blip r:embed="rId3">
              <a:alphaModFix/>
            </a:blip>
            <a:srcRect l="19497" t="-1071" r="18724"/>
            <a:stretch/>
          </p:blipFill>
          <p:spPr>
            <a:xfrm>
              <a:off x="9093274" y="2787246"/>
              <a:ext cx="1088987" cy="934642"/>
            </a:xfrm>
            <a:prstGeom prst="rect">
              <a:avLst/>
            </a:prstGeom>
            <a:noFill/>
            <a:ln>
              <a:noFill/>
            </a:ln>
          </p:spPr>
        </p:pic>
        <p:pic>
          <p:nvPicPr>
            <p:cNvPr id="66" name="Google Shape;66;p14" descr="Arby's Logo and symbol, meaning, history, PNG"/>
            <p:cNvPicPr preferRelativeResize="0"/>
            <p:nvPr/>
          </p:nvPicPr>
          <p:blipFill rotWithShape="1">
            <a:blip r:embed="rId4">
              <a:alphaModFix/>
            </a:blip>
            <a:srcRect l="12505" r="14169"/>
            <a:stretch/>
          </p:blipFill>
          <p:spPr>
            <a:xfrm>
              <a:off x="11085930" y="2801040"/>
              <a:ext cx="1256607" cy="964823"/>
            </a:xfrm>
            <a:prstGeom prst="rect">
              <a:avLst/>
            </a:prstGeom>
            <a:noFill/>
            <a:ln>
              <a:noFill/>
            </a:ln>
          </p:spPr>
        </p:pic>
        <p:pic>
          <p:nvPicPr>
            <p:cNvPr id="69" name="Google Shape;69;p14" descr="Denny's Announces Digital Accessibility Initiative – Law Office of Lainey  Feingold"/>
            <p:cNvPicPr preferRelativeResize="0"/>
            <p:nvPr/>
          </p:nvPicPr>
          <p:blipFill>
            <a:blip r:embed="rId5">
              <a:alphaModFix/>
            </a:blip>
            <a:stretch>
              <a:fillRect/>
            </a:stretch>
          </p:blipFill>
          <p:spPr>
            <a:xfrm>
              <a:off x="1475063" y="2801040"/>
              <a:ext cx="1475278" cy="737639"/>
            </a:xfrm>
            <a:prstGeom prst="rect">
              <a:avLst/>
            </a:prstGeom>
            <a:noFill/>
            <a:ln>
              <a:noFill/>
            </a:ln>
          </p:spPr>
        </p:pic>
        <p:pic>
          <p:nvPicPr>
            <p:cNvPr id="83" name="Google Shape;83;p14" descr="Dunkin' Donuts - Wikipedia"/>
            <p:cNvPicPr preferRelativeResize="0"/>
            <p:nvPr/>
          </p:nvPicPr>
          <p:blipFill>
            <a:blip r:embed="rId6">
              <a:alphaModFix/>
            </a:blip>
            <a:stretch>
              <a:fillRect/>
            </a:stretch>
          </p:blipFill>
          <p:spPr>
            <a:xfrm>
              <a:off x="3854011" y="2773568"/>
              <a:ext cx="2087190" cy="792581"/>
            </a:xfrm>
            <a:prstGeom prst="rect">
              <a:avLst/>
            </a:prstGeom>
            <a:noFill/>
            <a:ln>
              <a:noFill/>
            </a:ln>
          </p:spPr>
        </p:pic>
        <p:pic>
          <p:nvPicPr>
            <p:cNvPr id="75" name="Google Shape;75;p14" descr="ADP logo and symbol, meaning, history, PNG"/>
            <p:cNvPicPr preferRelativeResize="0"/>
            <p:nvPr/>
          </p:nvPicPr>
          <p:blipFill>
            <a:blip r:embed="rId7">
              <a:alphaModFix/>
            </a:blip>
            <a:stretch>
              <a:fillRect/>
            </a:stretch>
          </p:blipFill>
          <p:spPr>
            <a:xfrm>
              <a:off x="6844871" y="2773568"/>
              <a:ext cx="1344733" cy="914318"/>
            </a:xfrm>
            <a:prstGeom prst="rect">
              <a:avLst/>
            </a:prstGeom>
            <a:noFill/>
            <a:ln>
              <a:noFill/>
            </a:ln>
          </p:spPr>
        </p:pic>
      </p:grpSp>
      <p:grpSp>
        <p:nvGrpSpPr>
          <p:cNvPr id="12" name="Group 11">
            <a:extLst>
              <a:ext uri="{FF2B5EF4-FFF2-40B4-BE49-F238E27FC236}">
                <a16:creationId xmlns:a16="http://schemas.microsoft.com/office/drawing/2014/main" id="{1DF4FAA5-FA60-3236-DDC3-5FD75F4CC9F2}"/>
              </a:ext>
            </a:extLst>
          </p:cNvPr>
          <p:cNvGrpSpPr/>
          <p:nvPr/>
        </p:nvGrpSpPr>
        <p:grpSpPr>
          <a:xfrm>
            <a:off x="1423406" y="3968955"/>
            <a:ext cx="10970787" cy="1228541"/>
            <a:chOff x="1580382" y="3830021"/>
            <a:chExt cx="10970787" cy="1228541"/>
          </a:xfrm>
        </p:grpSpPr>
        <p:pic>
          <p:nvPicPr>
            <p:cNvPr id="67" name="Google Shape;67;p14" descr="File:Harley-Davidson logo.svg - Wikipedia"/>
            <p:cNvPicPr preferRelativeResize="0"/>
            <p:nvPr/>
          </p:nvPicPr>
          <p:blipFill>
            <a:blip r:embed="rId8">
              <a:alphaModFix/>
            </a:blip>
            <a:stretch>
              <a:fillRect/>
            </a:stretch>
          </p:blipFill>
          <p:spPr>
            <a:xfrm>
              <a:off x="1580382" y="4044749"/>
              <a:ext cx="1019657" cy="799085"/>
            </a:xfrm>
            <a:prstGeom prst="rect">
              <a:avLst/>
            </a:prstGeom>
            <a:noFill/>
            <a:ln>
              <a:noFill/>
            </a:ln>
          </p:spPr>
        </p:pic>
        <p:pic>
          <p:nvPicPr>
            <p:cNvPr id="70" name="Google Shape;70;p14" descr="File:Dominos pizza logo.svg - Wikimedia Commons"/>
            <p:cNvPicPr preferRelativeResize="0"/>
            <p:nvPr/>
          </p:nvPicPr>
          <p:blipFill>
            <a:blip r:embed="rId9">
              <a:alphaModFix/>
            </a:blip>
            <a:stretch>
              <a:fillRect/>
            </a:stretch>
          </p:blipFill>
          <p:spPr>
            <a:xfrm>
              <a:off x="8920940" y="3985578"/>
              <a:ext cx="917427" cy="917427"/>
            </a:xfrm>
            <a:prstGeom prst="rect">
              <a:avLst/>
            </a:prstGeom>
            <a:noFill/>
            <a:ln>
              <a:noFill/>
            </a:ln>
          </p:spPr>
        </p:pic>
        <p:pic>
          <p:nvPicPr>
            <p:cNvPr id="81" name="Google Shape;81;p14" descr="The WingHouse Bar &amp; Grill | Good food. Beautifully served."/>
            <p:cNvPicPr preferRelativeResize="0"/>
            <p:nvPr/>
          </p:nvPicPr>
          <p:blipFill>
            <a:blip r:embed="rId10">
              <a:alphaModFix/>
            </a:blip>
            <a:stretch>
              <a:fillRect/>
            </a:stretch>
          </p:blipFill>
          <p:spPr>
            <a:xfrm>
              <a:off x="10877296" y="4058385"/>
              <a:ext cx="1673873" cy="771813"/>
            </a:xfrm>
            <a:prstGeom prst="rect">
              <a:avLst/>
            </a:prstGeom>
            <a:noFill/>
            <a:ln>
              <a:noFill/>
            </a:ln>
          </p:spPr>
        </p:pic>
        <p:pic>
          <p:nvPicPr>
            <p:cNvPr id="82" name="Google Shape;82;p14" descr="Cicis Successfully Completes Restructuring"/>
            <p:cNvPicPr preferRelativeResize="0"/>
            <p:nvPr/>
          </p:nvPicPr>
          <p:blipFill>
            <a:blip r:embed="rId11">
              <a:alphaModFix/>
            </a:blip>
            <a:stretch>
              <a:fillRect/>
            </a:stretch>
          </p:blipFill>
          <p:spPr>
            <a:xfrm>
              <a:off x="3638968" y="3926079"/>
              <a:ext cx="1975573" cy="1036425"/>
            </a:xfrm>
            <a:prstGeom prst="rect">
              <a:avLst/>
            </a:prstGeom>
            <a:noFill/>
            <a:ln>
              <a:noFill/>
            </a:ln>
          </p:spPr>
        </p:pic>
        <p:pic>
          <p:nvPicPr>
            <p:cNvPr id="76" name="Google Shape;76;p14" descr="Blo Blow Dry Bar - Home | Facebook"/>
            <p:cNvPicPr preferRelativeResize="0"/>
            <p:nvPr/>
          </p:nvPicPr>
          <p:blipFill>
            <a:blip r:embed="rId12">
              <a:alphaModFix/>
            </a:blip>
            <a:stretch>
              <a:fillRect/>
            </a:stretch>
          </p:blipFill>
          <p:spPr>
            <a:xfrm>
              <a:off x="6653470" y="3830021"/>
              <a:ext cx="1228541" cy="1228541"/>
            </a:xfrm>
            <a:prstGeom prst="rect">
              <a:avLst/>
            </a:prstGeom>
            <a:noFill/>
            <a:ln>
              <a:noFill/>
            </a:ln>
          </p:spPr>
        </p:pic>
      </p:grpSp>
      <p:grpSp>
        <p:nvGrpSpPr>
          <p:cNvPr id="13" name="Group 12">
            <a:extLst>
              <a:ext uri="{FF2B5EF4-FFF2-40B4-BE49-F238E27FC236}">
                <a16:creationId xmlns:a16="http://schemas.microsoft.com/office/drawing/2014/main" id="{8D1E1F16-5B4E-7A33-C71A-1BE32C088FCC}"/>
              </a:ext>
            </a:extLst>
          </p:cNvPr>
          <p:cNvGrpSpPr/>
          <p:nvPr/>
        </p:nvGrpSpPr>
        <p:grpSpPr>
          <a:xfrm>
            <a:off x="2097003" y="5298754"/>
            <a:ext cx="9337180" cy="1100607"/>
            <a:chOff x="2097003" y="5214269"/>
            <a:chExt cx="9337180" cy="1100607"/>
          </a:xfrm>
        </p:grpSpPr>
        <p:pic>
          <p:nvPicPr>
            <p:cNvPr id="73" name="Google Shape;73;p14" descr="McKinley Packaging"/>
            <p:cNvPicPr preferRelativeResize="0"/>
            <p:nvPr/>
          </p:nvPicPr>
          <p:blipFill>
            <a:blip r:embed="rId13">
              <a:alphaModFix/>
            </a:blip>
            <a:stretch>
              <a:fillRect/>
            </a:stretch>
          </p:blipFill>
          <p:spPr>
            <a:xfrm>
              <a:off x="6994888" y="5297251"/>
              <a:ext cx="1499427" cy="934643"/>
            </a:xfrm>
            <a:prstGeom prst="rect">
              <a:avLst/>
            </a:prstGeom>
            <a:noFill/>
            <a:ln>
              <a:noFill/>
            </a:ln>
          </p:spPr>
        </p:pic>
        <p:pic>
          <p:nvPicPr>
            <p:cNvPr id="80" name="Google Shape;80;p14" descr="File:Adam &amp; Eve Company logo.svg - Wikimedia Commons"/>
            <p:cNvPicPr preferRelativeResize="0"/>
            <p:nvPr/>
          </p:nvPicPr>
          <p:blipFill>
            <a:blip r:embed="rId14">
              <a:alphaModFix/>
            </a:blip>
            <a:stretch>
              <a:fillRect/>
            </a:stretch>
          </p:blipFill>
          <p:spPr>
            <a:xfrm>
              <a:off x="2097003" y="5437200"/>
              <a:ext cx="1868690" cy="654745"/>
            </a:xfrm>
            <a:prstGeom prst="rect">
              <a:avLst/>
            </a:prstGeom>
            <a:noFill/>
            <a:ln>
              <a:noFill/>
            </a:ln>
          </p:spPr>
        </p:pic>
        <p:pic>
          <p:nvPicPr>
            <p:cNvPr id="84" name="Google Shape;84;p14"/>
            <p:cNvPicPr preferRelativeResize="0"/>
            <p:nvPr/>
          </p:nvPicPr>
          <p:blipFill>
            <a:blip r:embed="rId15">
              <a:alphaModFix/>
            </a:blip>
            <a:stretch>
              <a:fillRect/>
            </a:stretch>
          </p:blipFill>
          <p:spPr>
            <a:xfrm>
              <a:off x="4929987" y="5214269"/>
              <a:ext cx="1100607" cy="1100607"/>
            </a:xfrm>
            <a:prstGeom prst="rect">
              <a:avLst/>
            </a:prstGeom>
            <a:noFill/>
            <a:ln>
              <a:noFill/>
            </a:ln>
          </p:spPr>
        </p:pic>
        <p:pic>
          <p:nvPicPr>
            <p:cNvPr id="78" name="Google Shape;78;p14" descr="Sun Stoppers | Window Tinting | Stoughton, MA"/>
            <p:cNvPicPr preferRelativeResize="0"/>
            <p:nvPr/>
          </p:nvPicPr>
          <p:blipFill>
            <a:blip r:embed="rId16">
              <a:alphaModFix/>
            </a:blip>
            <a:stretch>
              <a:fillRect/>
            </a:stretch>
          </p:blipFill>
          <p:spPr>
            <a:xfrm>
              <a:off x="9458610" y="5361555"/>
              <a:ext cx="1975573" cy="806034"/>
            </a:xfrm>
            <a:prstGeom prst="rect">
              <a:avLst/>
            </a:prstGeom>
            <a:noFill/>
            <a:ln>
              <a:noFill/>
            </a:ln>
          </p:spPr>
        </p:pic>
      </p:grpSp>
      <p:grpSp>
        <p:nvGrpSpPr>
          <p:cNvPr id="10" name="Group 9">
            <a:extLst>
              <a:ext uri="{FF2B5EF4-FFF2-40B4-BE49-F238E27FC236}">
                <a16:creationId xmlns:a16="http://schemas.microsoft.com/office/drawing/2014/main" id="{ACABA86C-96BE-3814-DF58-4AE44FD839B8}"/>
              </a:ext>
            </a:extLst>
          </p:cNvPr>
          <p:cNvGrpSpPr/>
          <p:nvPr/>
        </p:nvGrpSpPr>
        <p:grpSpPr>
          <a:xfrm>
            <a:off x="1278357" y="1751595"/>
            <a:ext cx="11260886" cy="722052"/>
            <a:chOff x="1245206" y="1713623"/>
            <a:chExt cx="11260886" cy="722052"/>
          </a:xfrm>
        </p:grpSpPr>
        <p:pic>
          <p:nvPicPr>
            <p:cNvPr id="65" name="Google Shape;65;p14" descr="Terms &amp; Conditions - Alpine IQ"/>
            <p:cNvPicPr preferRelativeResize="0"/>
            <p:nvPr/>
          </p:nvPicPr>
          <p:blipFill>
            <a:blip r:embed="rId17">
              <a:alphaModFix/>
            </a:blip>
            <a:stretch>
              <a:fillRect/>
            </a:stretch>
          </p:blipFill>
          <p:spPr>
            <a:xfrm>
              <a:off x="1245206" y="1837710"/>
              <a:ext cx="1868690" cy="473879"/>
            </a:xfrm>
            <a:prstGeom prst="rect">
              <a:avLst/>
            </a:prstGeom>
            <a:noFill/>
            <a:ln>
              <a:noFill/>
            </a:ln>
          </p:spPr>
        </p:pic>
        <p:pic>
          <p:nvPicPr>
            <p:cNvPr id="71" name="Google Shape;71;p14" descr="maaco-logo - Documentation - miniOrange"/>
            <p:cNvPicPr preferRelativeResize="0"/>
            <p:nvPr/>
          </p:nvPicPr>
          <p:blipFill>
            <a:blip r:embed="rId18">
              <a:alphaModFix/>
            </a:blip>
            <a:stretch>
              <a:fillRect/>
            </a:stretch>
          </p:blipFill>
          <p:spPr>
            <a:xfrm>
              <a:off x="6838378" y="1771495"/>
              <a:ext cx="1768435" cy="606309"/>
            </a:xfrm>
            <a:prstGeom prst="rect">
              <a:avLst/>
            </a:prstGeom>
            <a:noFill/>
            <a:ln>
              <a:noFill/>
            </a:ln>
          </p:spPr>
        </p:pic>
        <p:pic>
          <p:nvPicPr>
            <p:cNvPr id="72" name="Google Shape;72;p14" descr="File:Papa John's Pizza logo.svg - Wikipedia"/>
            <p:cNvPicPr preferRelativeResize="0"/>
            <p:nvPr/>
          </p:nvPicPr>
          <p:blipFill>
            <a:blip r:embed="rId19">
              <a:alphaModFix/>
            </a:blip>
            <a:stretch>
              <a:fillRect/>
            </a:stretch>
          </p:blipFill>
          <p:spPr>
            <a:xfrm>
              <a:off x="11006665" y="1771497"/>
              <a:ext cx="1499427" cy="606304"/>
            </a:xfrm>
            <a:prstGeom prst="rect">
              <a:avLst/>
            </a:prstGeom>
            <a:noFill/>
            <a:ln>
              <a:noFill/>
            </a:ln>
          </p:spPr>
        </p:pic>
        <p:pic>
          <p:nvPicPr>
            <p:cNvPr id="85" name="Google Shape;85;p14" descr="File:Burger King 1969 logo.svg - Wikipedia"/>
            <p:cNvPicPr preferRelativeResize="0"/>
            <p:nvPr/>
          </p:nvPicPr>
          <p:blipFill>
            <a:blip r:embed="rId20">
              <a:alphaModFix/>
            </a:blip>
            <a:stretch>
              <a:fillRect/>
            </a:stretch>
          </p:blipFill>
          <p:spPr>
            <a:xfrm>
              <a:off x="9425459" y="1713623"/>
              <a:ext cx="762559" cy="722052"/>
            </a:xfrm>
            <a:prstGeom prst="rect">
              <a:avLst/>
            </a:prstGeom>
            <a:noFill/>
            <a:ln>
              <a:noFill/>
            </a:ln>
          </p:spPr>
        </p:pic>
        <p:pic>
          <p:nvPicPr>
            <p:cNvPr id="86" name="Google Shape;86;p14" descr="Popeyes logo and symbol, meaning, history, PNG"/>
            <p:cNvPicPr preferRelativeResize="0"/>
            <p:nvPr/>
          </p:nvPicPr>
          <p:blipFill rotWithShape="1">
            <a:blip r:embed="rId21">
              <a:alphaModFix/>
            </a:blip>
            <a:srcRect t="28651" b="29440"/>
            <a:stretch/>
          </p:blipFill>
          <p:spPr>
            <a:xfrm>
              <a:off x="3932542" y="1786387"/>
              <a:ext cx="2087190" cy="576524"/>
            </a:xfrm>
            <a:prstGeom prst="rect">
              <a:avLst/>
            </a:prstGeom>
            <a:noFill/>
            <a:ln>
              <a:noFill/>
            </a:ln>
          </p:spPr>
        </p:pic>
      </p:grpSp>
      <p:sp>
        <p:nvSpPr>
          <p:cNvPr id="14" name="Title 1">
            <a:extLst>
              <a:ext uri="{FF2B5EF4-FFF2-40B4-BE49-F238E27FC236}">
                <a16:creationId xmlns:a16="http://schemas.microsoft.com/office/drawing/2014/main" id="{EEDA3E17-6C49-AA2B-EB2D-887DCAC05F10}"/>
              </a:ext>
            </a:extLst>
          </p:cNvPr>
          <p:cNvSpPr>
            <a:spLocks noGrp="1"/>
          </p:cNvSpPr>
          <p:nvPr>
            <p:ph type="title"/>
          </p:nvPr>
        </p:nvSpPr>
        <p:spPr>
          <a:xfrm>
            <a:off x="471013" y="672482"/>
            <a:ext cx="12875491" cy="865500"/>
          </a:xfrm>
        </p:spPr>
        <p:txBody>
          <a:bodyPr>
            <a:normAutofit/>
          </a:bodyPr>
          <a:lstStyle/>
          <a:p>
            <a:pPr>
              <a:defRPr/>
            </a:pPr>
            <a:r>
              <a:rPr lang="en-US" sz="3700" dirty="0">
                <a:solidFill>
                  <a:srgbClr val="000000"/>
                </a:solidFill>
                <a:latin typeface="Heebo Light"/>
                <a:ea typeface="Heebo Light"/>
                <a:cs typeface="Heebo Light"/>
                <a:sym typeface="Heebo Light"/>
              </a:rPr>
              <a:t>Companies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700" dirty="0">
                <a:solidFill>
                  <a:srgbClr val="2490E9"/>
                </a:solidFill>
                <a:effectLst/>
                <a:latin typeface="Trebuchet MS" panose="020B0703020202090204" pitchFamily="34" charset="0"/>
              </a:rPr>
              <a:t>™</a:t>
            </a:r>
            <a:r>
              <a:rPr kumimoji="0" lang="en-US" sz="3700" b="0" i="0" u="none" strike="noStrike" kern="0" cap="none" spc="0" normalizeH="0" baseline="0" noProof="0" dirty="0">
                <a:ln>
                  <a:noFill/>
                </a:ln>
                <a:solidFill>
                  <a:srgbClr val="27B4C5"/>
                </a:solidFill>
                <a:effectLst/>
                <a:uLnTx/>
                <a:uFillTx/>
                <a:latin typeface="Heebo"/>
                <a:ea typeface="Heebo"/>
                <a:cs typeface="Heebo"/>
                <a:sym typeface="Heebo"/>
              </a:rPr>
              <a:t> </a:t>
            </a:r>
            <a:r>
              <a:rPr lang="en-US" sz="3700" dirty="0">
                <a:solidFill>
                  <a:srgbClr val="000000"/>
                </a:solidFill>
                <a:latin typeface="Heebo Light"/>
                <a:ea typeface="Heebo Light"/>
                <a:cs typeface="Heebo Light"/>
                <a:sym typeface="Heebo Light"/>
              </a:rPr>
              <a:t>Works With</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700" dirty="0">
                <a:solidFill>
                  <a:srgbClr val="2490E9"/>
                </a:solidFill>
                <a:effectLst/>
                <a:latin typeface="Trebuchet MS" panose="020B0703020202090204" pitchFamily="34" charset="0"/>
              </a:rPr>
              <a:t>™</a:t>
            </a:r>
            <a:r>
              <a:rPr kumimoji="0" lang="en-US" sz="3700" b="0" i="0" u="none" strike="noStrike" kern="0" cap="none" spc="0" normalizeH="0" baseline="0" noProof="0" dirty="0">
                <a:ln>
                  <a:noFill/>
                </a:ln>
                <a:solidFill>
                  <a:srgbClr val="27B4C5"/>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000000"/>
                </a:solidFill>
                <a:effectLst/>
                <a:uLnTx/>
                <a:uFillTx/>
                <a:latin typeface="Heebo Light"/>
                <a:ea typeface="Heebo Light"/>
                <a:cs typeface="Heebo Light"/>
                <a:sym typeface="Heebo Light"/>
              </a:rPr>
              <a:t>Testimonials</a:t>
            </a:r>
            <a:endParaRPr lang="en-US" dirty="0"/>
          </a:p>
        </p:txBody>
      </p:sp>
      <p:grpSp>
        <p:nvGrpSpPr>
          <p:cNvPr id="3" name="Group 2">
            <a:extLst>
              <a:ext uri="{FF2B5EF4-FFF2-40B4-BE49-F238E27FC236}">
                <a16:creationId xmlns:a16="http://schemas.microsoft.com/office/drawing/2014/main" id="{151FFE63-0D07-7850-21BD-5A993C19F5B5}"/>
              </a:ext>
            </a:extLst>
          </p:cNvPr>
          <p:cNvGrpSpPr/>
          <p:nvPr/>
        </p:nvGrpSpPr>
        <p:grpSpPr>
          <a:xfrm>
            <a:off x="278442" y="1828392"/>
            <a:ext cx="13260632" cy="4115615"/>
            <a:chOff x="278454" y="1604701"/>
            <a:chExt cx="13260632" cy="4115615"/>
          </a:xfrm>
        </p:grpSpPr>
        <p:pic>
          <p:nvPicPr>
            <p:cNvPr id="4" name="Google Shape;96;p15">
              <a:extLst>
                <a:ext uri="{FF2B5EF4-FFF2-40B4-BE49-F238E27FC236}">
                  <a16:creationId xmlns:a16="http://schemas.microsoft.com/office/drawing/2014/main" id="{1E90181E-4E67-5AA9-17C3-F777AD76579E}"/>
                </a:ext>
              </a:extLst>
            </p:cNvPr>
            <p:cNvPicPr preferRelativeResize="0"/>
            <p:nvPr/>
          </p:nvPicPr>
          <p:blipFill rotWithShape="1">
            <a:blip r:embed="rId2">
              <a:alphaModFix/>
            </a:blip>
            <a:srcRect l="29" t="-193" r="29" b="25843"/>
            <a:stretch/>
          </p:blipFill>
          <p:spPr>
            <a:xfrm>
              <a:off x="278454" y="1637956"/>
              <a:ext cx="4211372" cy="4082360"/>
            </a:xfrm>
            <a:prstGeom prst="rect">
              <a:avLst/>
            </a:prstGeom>
            <a:noFill/>
            <a:ln>
              <a:noFill/>
            </a:ln>
          </p:spPr>
        </p:pic>
        <p:pic>
          <p:nvPicPr>
            <p:cNvPr id="8" name="Google Shape;97;p15">
              <a:extLst>
                <a:ext uri="{FF2B5EF4-FFF2-40B4-BE49-F238E27FC236}">
                  <a16:creationId xmlns:a16="http://schemas.microsoft.com/office/drawing/2014/main" id="{8C9E5429-1A3F-4A4B-648B-CE4EE6FC8C9D}"/>
                </a:ext>
              </a:extLst>
            </p:cNvPr>
            <p:cNvPicPr preferRelativeResize="0"/>
            <p:nvPr/>
          </p:nvPicPr>
          <p:blipFill rotWithShape="1">
            <a:blip r:embed="rId3">
              <a:alphaModFix/>
            </a:blip>
            <a:srcRect l="29" t="30408" r="29"/>
            <a:stretch/>
          </p:blipFill>
          <p:spPr>
            <a:xfrm>
              <a:off x="4803084" y="1613762"/>
              <a:ext cx="4211372" cy="3821087"/>
            </a:xfrm>
            <a:prstGeom prst="rect">
              <a:avLst/>
            </a:prstGeom>
            <a:noFill/>
            <a:ln>
              <a:noFill/>
            </a:ln>
          </p:spPr>
        </p:pic>
        <p:pic>
          <p:nvPicPr>
            <p:cNvPr id="9" name="Google Shape;96;p15">
              <a:extLst>
                <a:ext uri="{FF2B5EF4-FFF2-40B4-BE49-F238E27FC236}">
                  <a16:creationId xmlns:a16="http://schemas.microsoft.com/office/drawing/2014/main" id="{E0AD692D-6CF7-C40B-D523-5F3769F0E3E6}"/>
                </a:ext>
              </a:extLst>
            </p:cNvPr>
            <p:cNvPicPr preferRelativeResize="0"/>
            <p:nvPr/>
          </p:nvPicPr>
          <p:blipFill rotWithShape="1">
            <a:blip r:embed="rId2">
              <a:alphaModFix/>
            </a:blip>
            <a:srcRect l="29" t="74809" r="29"/>
            <a:stretch/>
          </p:blipFill>
          <p:spPr>
            <a:xfrm>
              <a:off x="9327714" y="1604701"/>
              <a:ext cx="4211372" cy="1383163"/>
            </a:xfrm>
            <a:prstGeom prst="rect">
              <a:avLst/>
            </a:prstGeom>
            <a:noFill/>
            <a:ln>
              <a:noFill/>
            </a:ln>
          </p:spPr>
        </p:pic>
        <p:pic>
          <p:nvPicPr>
            <p:cNvPr id="10" name="Google Shape;97;p15">
              <a:extLst>
                <a:ext uri="{FF2B5EF4-FFF2-40B4-BE49-F238E27FC236}">
                  <a16:creationId xmlns:a16="http://schemas.microsoft.com/office/drawing/2014/main" id="{58D00B15-9838-8E79-D4AB-85F6FFAB596E}"/>
                </a:ext>
              </a:extLst>
            </p:cNvPr>
            <p:cNvPicPr preferRelativeResize="0"/>
            <p:nvPr/>
          </p:nvPicPr>
          <p:blipFill rotWithShape="1">
            <a:blip r:embed="rId3">
              <a:alphaModFix/>
            </a:blip>
            <a:srcRect l="29" r="29" b="70529"/>
            <a:stretch/>
          </p:blipFill>
          <p:spPr>
            <a:xfrm>
              <a:off x="9327714" y="3116398"/>
              <a:ext cx="4211372" cy="1618158"/>
            </a:xfrm>
            <a:prstGeom prst="rect">
              <a:avLst/>
            </a:prstGeom>
            <a:noFill/>
            <a:ln>
              <a:noFill/>
            </a:ln>
          </p:spPr>
        </p:pic>
      </p:grpSp>
    </p:spTree>
    <p:extLst>
      <p:ext uri="{BB962C8B-B14F-4D97-AF65-F5344CB8AC3E}">
        <p14:creationId xmlns:p14="http://schemas.microsoft.com/office/powerpoint/2010/main" val="256501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471013" y="1559605"/>
            <a:ext cx="8236107" cy="5162700"/>
          </a:xfrm>
          <a:prstGeom prst="rect">
            <a:avLst/>
          </a:prstGeom>
          <a:noFill/>
          <a:ln>
            <a:noFill/>
          </a:ln>
        </p:spPr>
        <p:txBody>
          <a:bodyPr spcFirstLastPara="1" wrap="square" lIns="113100" tIns="113100" rIns="113100" bIns="113100"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buFont typeface="Arial"/>
              <a:buNone/>
            </a:pPr>
            <a:r>
              <a:rPr lang="en-US" sz="2000" dirty="0">
                <a:solidFill>
                  <a:schemeClr val="dk1"/>
                </a:solidFill>
                <a:latin typeface="Heebo Light"/>
                <a:ea typeface="Heebo Light"/>
                <a:cs typeface="Heebo Light"/>
                <a:sym typeface="Heebo Light"/>
              </a:rPr>
              <a:t>Unlimited Primary Care Doctor / Urgent Care Visits</a:t>
            </a:r>
          </a:p>
          <a:p>
            <a:pPr marL="571500">
              <a:buClr>
                <a:schemeClr val="dk1"/>
              </a:buClr>
              <a:buSzPts val="1200"/>
              <a:buFont typeface="Heebo Light"/>
              <a:buChar char="●"/>
            </a:pPr>
            <a:r>
              <a:rPr lang="en-US" sz="1200" dirty="0">
                <a:solidFill>
                  <a:schemeClr val="dk1"/>
                </a:solidFill>
                <a:latin typeface="Heebo"/>
                <a:ea typeface="Heebo"/>
                <a:cs typeface="Heebo"/>
                <a:sym typeface="Heebo"/>
              </a:rPr>
              <a:t>The Plan pays 100% of the office visit charges for First Health Providers for the employee.</a:t>
            </a:r>
            <a:r>
              <a:rPr lang="en-US" sz="1200" dirty="0">
                <a:solidFill>
                  <a:schemeClr val="dk1"/>
                </a:solidFill>
                <a:latin typeface="Heebo Light"/>
                <a:ea typeface="Heebo Light"/>
                <a:cs typeface="Heebo Light"/>
                <a:sym typeface="Heebo Light"/>
              </a:rPr>
              <a:t> </a:t>
            </a:r>
            <a:r>
              <a:rPr lang="en-US" sz="1200" b="1" dirty="0">
                <a:solidFill>
                  <a:schemeClr val="dk1"/>
                </a:solidFill>
                <a:latin typeface="Heebo"/>
                <a:ea typeface="Heebo"/>
                <a:cs typeface="Heebo"/>
                <a:sym typeface="Heebo"/>
              </a:rPr>
              <a:t>(Employee Only)</a:t>
            </a:r>
          </a:p>
          <a:p>
            <a:pPr marL="0" indent="0">
              <a:spcBef>
                <a:spcPts val="1800"/>
              </a:spcBef>
              <a:buFont typeface="Arial"/>
              <a:buNone/>
            </a:pPr>
            <a:r>
              <a:rPr lang="en-US" sz="2000" dirty="0">
                <a:solidFill>
                  <a:schemeClr val="dk1"/>
                </a:solidFill>
                <a:latin typeface="Heebo Light"/>
                <a:ea typeface="Heebo Light"/>
                <a:cs typeface="Heebo Light"/>
                <a:sym typeface="Heebo Light"/>
              </a:rPr>
              <a:t>100% Preventative Care</a:t>
            </a:r>
          </a:p>
          <a:p>
            <a:pPr marL="571500">
              <a:buClr>
                <a:schemeClr val="dk1"/>
              </a:buClr>
              <a:buSzPts val="1200"/>
              <a:buFont typeface="Heebo Light"/>
              <a:buChar char="●"/>
            </a:pPr>
            <a:r>
              <a:rPr lang="en-US" sz="1200" dirty="0">
                <a:solidFill>
                  <a:schemeClr val="dk1"/>
                </a:solidFill>
                <a:latin typeface="Heebo"/>
                <a:ea typeface="Heebo"/>
                <a:cs typeface="Heebo"/>
                <a:sym typeface="Heebo"/>
              </a:rPr>
              <a:t>The Plan pays 100% of services required by the Patient Protection and Affordable Care Act through First Health Providers.</a:t>
            </a:r>
            <a:r>
              <a:rPr lang="en-US" sz="1200" dirty="0">
                <a:solidFill>
                  <a:schemeClr val="dk1"/>
                </a:solidFill>
                <a:latin typeface="Heebo Light"/>
                <a:ea typeface="Heebo Light"/>
                <a:cs typeface="Heebo Light"/>
                <a:sym typeface="Heebo Light"/>
              </a:rPr>
              <a:t> </a:t>
            </a:r>
            <a:r>
              <a:rPr lang="en-US" sz="1200" b="1" dirty="0">
                <a:solidFill>
                  <a:schemeClr val="dk1"/>
                </a:solidFill>
                <a:latin typeface="Heebo"/>
                <a:ea typeface="Heebo"/>
                <a:cs typeface="Heebo"/>
                <a:sym typeface="Heebo"/>
              </a:rPr>
              <a:t>(Employee Only)</a:t>
            </a:r>
            <a:endParaRPr lang="en-US" sz="600" dirty="0">
              <a:solidFill>
                <a:schemeClr val="dk1"/>
              </a:solidFill>
              <a:latin typeface="Heebo Light"/>
              <a:ea typeface="Heebo Light"/>
              <a:cs typeface="Heebo Light"/>
              <a:sym typeface="Heebo Light"/>
            </a:endParaRPr>
          </a:p>
          <a:p>
            <a:pPr marL="0" indent="0">
              <a:spcBef>
                <a:spcPts val="1800"/>
              </a:spcBef>
              <a:buFont typeface="Arial"/>
              <a:buNone/>
            </a:pPr>
            <a:r>
              <a:rPr lang="en-US" sz="2000" dirty="0">
                <a:solidFill>
                  <a:schemeClr val="dk1"/>
                </a:solidFill>
                <a:latin typeface="Heebo Light"/>
                <a:ea typeface="Heebo Light"/>
                <a:cs typeface="Heebo Light"/>
                <a:sym typeface="Heebo Light"/>
              </a:rPr>
              <a:t>Unlimited Prescriptions $0 Copay</a:t>
            </a:r>
          </a:p>
          <a:p>
            <a:pPr marL="571500">
              <a:buClr>
                <a:schemeClr val="dk1"/>
              </a:buClr>
              <a:buSzPts val="1200"/>
              <a:buFont typeface="Heebo Light"/>
              <a:buChar char="●"/>
            </a:pPr>
            <a:r>
              <a:rPr lang="en-US" sz="1200" dirty="0">
                <a:solidFill>
                  <a:schemeClr val="dk1"/>
                </a:solidFill>
                <a:latin typeface="Heebo"/>
                <a:ea typeface="Heebo"/>
                <a:cs typeface="Heebo"/>
                <a:sym typeface="Heebo"/>
              </a:rPr>
              <a:t>No copay or cost </a:t>
            </a:r>
            <a:r>
              <a:rPr lang="en-US" sz="1200" b="1" dirty="0">
                <a:solidFill>
                  <a:schemeClr val="dk1"/>
                </a:solidFill>
                <a:latin typeface="Heebo"/>
                <a:ea typeface="Heebo"/>
                <a:cs typeface="Heebo"/>
                <a:sym typeface="Heebo"/>
              </a:rPr>
              <a:t>(Employee plus family</a:t>
            </a:r>
            <a:r>
              <a:rPr lang="en-US" sz="1200" b="1" dirty="0">
                <a:solidFill>
                  <a:schemeClr val="dk1"/>
                </a:solidFill>
                <a:latin typeface="Heebo Light"/>
                <a:ea typeface="Heebo Light"/>
                <a:cs typeface="Heebo Light"/>
                <a:sym typeface="Heebo Light"/>
              </a:rPr>
              <a:t>)</a:t>
            </a:r>
            <a:endParaRPr lang="en-US" sz="600" b="1" dirty="0">
              <a:solidFill>
                <a:schemeClr val="dk1"/>
              </a:solidFill>
              <a:latin typeface="Heebo"/>
              <a:ea typeface="Heebo"/>
              <a:cs typeface="Heebo"/>
              <a:sym typeface="Heebo"/>
            </a:endParaRPr>
          </a:p>
          <a:p>
            <a:pPr indent="457200">
              <a:lnSpc>
                <a:spcPct val="150000"/>
              </a:lnSpc>
              <a:spcBef>
                <a:spcPts val="2400"/>
              </a:spcBef>
              <a:spcAft>
                <a:spcPts val="600"/>
              </a:spcAft>
              <a:buFont typeface="Arial"/>
              <a:buNone/>
            </a:pPr>
            <a:r>
              <a:rPr lang="en-US" sz="2000" dirty="0">
                <a:solidFill>
                  <a:schemeClr val="dk1"/>
                </a:solidFill>
                <a:latin typeface="Heebo Light"/>
                <a:ea typeface="Heebo Light"/>
                <a:cs typeface="Heebo Light"/>
                <a:sym typeface="Heebo Light"/>
              </a:rPr>
              <a:t>      Direct Primary Care </a:t>
            </a:r>
            <a:r>
              <a:rPr lang="en-US" sz="1200" b="1" dirty="0">
                <a:solidFill>
                  <a:schemeClr val="dk1"/>
                </a:solidFill>
                <a:latin typeface="Heebo"/>
                <a:ea typeface="Heebo"/>
                <a:cs typeface="Heebo"/>
                <a:sym typeface="Heebo"/>
              </a:rPr>
              <a:t>(Employee plus family)</a:t>
            </a:r>
            <a:endParaRPr lang="en-US" sz="2000" dirty="0">
              <a:solidFill>
                <a:schemeClr val="dk1"/>
              </a:solidFill>
              <a:latin typeface="Heebo Light"/>
              <a:ea typeface="Heebo Light"/>
              <a:cs typeface="Heebo Light"/>
              <a:sym typeface="Heebo Light"/>
            </a:endParaRPr>
          </a:p>
          <a:p>
            <a:pPr marL="571500">
              <a:buClr>
                <a:schemeClr val="dk1"/>
              </a:buClr>
              <a:buSzPts val="1200"/>
              <a:buFont typeface="Heebo Light"/>
              <a:buChar char="●"/>
            </a:pPr>
            <a:r>
              <a:rPr lang="en-US" sz="1200" dirty="0">
                <a:solidFill>
                  <a:schemeClr val="dk1"/>
                </a:solidFill>
                <a:latin typeface="Heebo"/>
                <a:ea typeface="Heebo"/>
                <a:cs typeface="Heebo"/>
                <a:sym typeface="Heebo"/>
              </a:rPr>
              <a:t>$0 Cost Unlimited access to a Concierge’s advocate approach to health care.</a:t>
            </a:r>
          </a:p>
          <a:p>
            <a:pPr marL="571500">
              <a:buClr>
                <a:schemeClr val="dk1"/>
              </a:buClr>
              <a:buSzPts val="1200"/>
              <a:buFont typeface="Heebo"/>
              <a:buChar char="●"/>
            </a:pPr>
            <a:r>
              <a:rPr lang="en-US" sz="1200" dirty="0">
                <a:solidFill>
                  <a:schemeClr val="dk1"/>
                </a:solidFill>
                <a:latin typeface="Heebo"/>
                <a:ea typeface="Heebo"/>
                <a:cs typeface="Heebo"/>
                <a:sym typeface="Heebo"/>
              </a:rPr>
              <a:t>It’s having a doctor available 24/7 at your beck and call.</a:t>
            </a:r>
            <a:endParaRPr lang="en-US" sz="600" b="1" dirty="0">
              <a:solidFill>
                <a:schemeClr val="dk1"/>
              </a:solidFill>
              <a:latin typeface="Heebo"/>
              <a:ea typeface="Heebo"/>
              <a:cs typeface="Heebo"/>
              <a:sym typeface="Heebo"/>
            </a:endParaRPr>
          </a:p>
          <a:p>
            <a:pPr marL="0" indent="0">
              <a:spcBef>
                <a:spcPts val="1800"/>
              </a:spcBef>
              <a:buFont typeface="Arial"/>
              <a:buNone/>
            </a:pPr>
            <a:r>
              <a:rPr lang="en-US" sz="2000" dirty="0">
                <a:solidFill>
                  <a:schemeClr val="dk1"/>
                </a:solidFill>
                <a:latin typeface="Heebo Light"/>
                <a:ea typeface="Heebo Light"/>
                <a:cs typeface="Heebo Light"/>
                <a:sym typeface="Heebo Light"/>
              </a:rPr>
              <a:t>Personal Health &amp; Mental Health Consultations </a:t>
            </a:r>
            <a:r>
              <a:rPr lang="en-US" sz="1200" b="1" dirty="0">
                <a:solidFill>
                  <a:schemeClr val="dk1"/>
                </a:solidFill>
                <a:latin typeface="Heebo"/>
                <a:ea typeface="Heebo"/>
                <a:cs typeface="Heebo"/>
                <a:sym typeface="Heebo"/>
              </a:rPr>
              <a:t>(Employee Plus Family)</a:t>
            </a:r>
          </a:p>
          <a:p>
            <a:pPr marL="571500">
              <a:buClr>
                <a:schemeClr val="dk1"/>
              </a:buClr>
              <a:buSzPts val="1200"/>
              <a:buFont typeface="Heebo"/>
              <a:buChar char="●"/>
            </a:pPr>
            <a:r>
              <a:rPr lang="en-US" sz="1200" dirty="0">
                <a:solidFill>
                  <a:schemeClr val="dk1"/>
                </a:solidFill>
                <a:latin typeface="Heebo"/>
                <a:ea typeface="Heebo"/>
                <a:cs typeface="Heebo"/>
                <a:sym typeface="Heebo"/>
              </a:rPr>
              <a:t>Proactive Medical Care to help identify potential health risks</a:t>
            </a:r>
          </a:p>
          <a:p>
            <a:pPr marL="571500">
              <a:buClr>
                <a:schemeClr val="dk1"/>
              </a:buClr>
              <a:buSzPts val="1200"/>
              <a:buFont typeface="Heebo"/>
              <a:buChar char="●"/>
            </a:pPr>
            <a:r>
              <a:rPr lang="en-US" sz="1200" dirty="0">
                <a:solidFill>
                  <a:schemeClr val="dk1"/>
                </a:solidFill>
                <a:latin typeface="Heebo"/>
                <a:ea typeface="Heebo"/>
                <a:cs typeface="Heebo"/>
                <a:sym typeface="Heebo"/>
              </a:rPr>
              <a:t>Access to private consultations</a:t>
            </a:r>
          </a:p>
          <a:p>
            <a:pPr marL="0" indent="0">
              <a:buFont typeface="Arial"/>
              <a:buNone/>
            </a:pPr>
            <a:endParaRPr lang="en-US" sz="1200" dirty="0">
              <a:solidFill>
                <a:schemeClr val="dk1"/>
              </a:solidFill>
              <a:latin typeface="Heebo"/>
              <a:ea typeface="Heebo"/>
              <a:cs typeface="Heebo"/>
              <a:sym typeface="Heebo"/>
            </a:endParaRPr>
          </a:p>
        </p:txBody>
      </p:sp>
      <p:pic>
        <p:nvPicPr>
          <p:cNvPr id="6" name="Picture 5" descr="Logo&#10;&#10;Description automatically generated">
            <a:extLst>
              <a:ext uri="{FF2B5EF4-FFF2-40B4-BE49-F238E27FC236}">
                <a16:creationId xmlns:a16="http://schemas.microsoft.com/office/drawing/2014/main" id="{7F66703A-BF9F-3459-110B-BE7D16C5032E}"/>
              </a:ext>
            </a:extLst>
          </p:cNvPr>
          <p:cNvPicPr>
            <a:picLocks noChangeAspect="1"/>
          </p:cNvPicPr>
          <p:nvPr/>
        </p:nvPicPr>
        <p:blipFill>
          <a:blip r:embed="rId2"/>
          <a:stretch>
            <a:fillRect/>
          </a:stretch>
        </p:blipFill>
        <p:spPr>
          <a:xfrm>
            <a:off x="471013" y="4183474"/>
            <a:ext cx="1315992" cy="620109"/>
          </a:xfrm>
          <a:prstGeom prst="rect">
            <a:avLst/>
          </a:prstGeom>
        </p:spPr>
      </p:pic>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700" dirty="0">
                <a:solidFill>
                  <a:srgbClr val="2490E9"/>
                </a:solidFill>
                <a:effectLst/>
                <a:latin typeface="Trebuchet MS" panose="020B0703020202090204" pitchFamily="34" charset="0"/>
              </a:rPr>
              <a:t>™</a:t>
            </a:r>
            <a:r>
              <a:rPr kumimoji="0" lang="en-US" sz="3700" b="0" i="0" u="none" strike="noStrike" kern="0" cap="none" spc="0" normalizeH="0" baseline="0" noProof="0" dirty="0">
                <a:ln>
                  <a:noFill/>
                </a:ln>
                <a:solidFill>
                  <a:srgbClr val="27B4C5"/>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000000"/>
                </a:solidFill>
                <a:effectLst/>
                <a:uLnTx/>
                <a:uFillTx/>
                <a:latin typeface="Heebo Light"/>
                <a:ea typeface="Heebo Light"/>
                <a:cs typeface="Heebo Light"/>
                <a:sym typeface="Heebo Light"/>
              </a:rPr>
              <a:t>Benefits</a:t>
            </a:r>
            <a:endParaRPr lang="en-US" dirty="0"/>
          </a:p>
        </p:txBody>
      </p:sp>
      <p:pic>
        <p:nvPicPr>
          <p:cNvPr id="7" name="Google Shape;109;p16">
            <a:extLst>
              <a:ext uri="{FF2B5EF4-FFF2-40B4-BE49-F238E27FC236}">
                <a16:creationId xmlns:a16="http://schemas.microsoft.com/office/drawing/2014/main" id="{4A3C07D1-C911-D8CB-F76B-3C1F4FB94BBF}"/>
              </a:ext>
            </a:extLst>
          </p:cNvPr>
          <p:cNvPicPr preferRelativeResize="0"/>
          <p:nvPr/>
        </p:nvPicPr>
        <p:blipFill rotWithShape="1">
          <a:blip r:embed="rId3">
            <a:alphaModFix/>
          </a:blip>
          <a:srcRect t="9665" r="50409"/>
          <a:stretch/>
        </p:blipFill>
        <p:spPr>
          <a:xfrm>
            <a:off x="9340948" y="185045"/>
            <a:ext cx="3460652" cy="6537260"/>
          </a:xfrm>
          <a:prstGeom prst="rect">
            <a:avLst/>
          </a:prstGeom>
          <a:noFill/>
          <a:ln>
            <a:noFill/>
          </a:ln>
        </p:spPr>
      </p:pic>
      <p:sp>
        <p:nvSpPr>
          <p:cNvPr id="8" name="Google Shape;106;p16">
            <a:extLst>
              <a:ext uri="{FF2B5EF4-FFF2-40B4-BE49-F238E27FC236}">
                <a16:creationId xmlns:a16="http://schemas.microsoft.com/office/drawing/2014/main" id="{70B76CF5-86AF-E8FB-0234-44B3FF5FD0F7}"/>
              </a:ext>
            </a:extLst>
          </p:cNvPr>
          <p:cNvSpPr txBox="1"/>
          <p:nvPr/>
        </p:nvSpPr>
        <p:spPr>
          <a:xfrm>
            <a:off x="471012" y="6949441"/>
            <a:ext cx="7041135" cy="723929"/>
          </a:xfrm>
          <a:prstGeom prst="rect">
            <a:avLst/>
          </a:prstGeom>
          <a:noFill/>
          <a:ln>
            <a:noFill/>
          </a:ln>
        </p:spPr>
        <p:txBody>
          <a:bodyPr spcFirstLastPara="1" wrap="square" lIns="113100" tIns="113100" rIns="113100" bIns="113100" anchor="t" anchorCtr="0">
            <a:spAutoFit/>
          </a:bodyPr>
          <a:lstStyle/>
          <a:p>
            <a:pPr>
              <a:lnSpc>
                <a:spcPct val="115000"/>
              </a:lnSpc>
            </a:pPr>
            <a:r>
              <a:rPr lang="en" dirty="0">
                <a:solidFill>
                  <a:schemeClr val="lt1"/>
                </a:solidFill>
                <a:latin typeface="Heebo Light"/>
                <a:ea typeface="Heebo Light"/>
                <a:cs typeface="Heebo Light"/>
                <a:sym typeface="Heebo Light"/>
              </a:rPr>
              <a:t>Benefits are available to Employees, Employees + Spouse/Partner and Children. See details on Fulfillment documentation.</a:t>
            </a:r>
            <a:endParaRPr dirty="0">
              <a:solidFill>
                <a:schemeClr val="lt1"/>
              </a:solidFill>
              <a:latin typeface="Heebo Light"/>
              <a:ea typeface="Heebo Light"/>
              <a:cs typeface="Heebo Light"/>
              <a:sym typeface="Heebo Light"/>
            </a:endParaRPr>
          </a:p>
        </p:txBody>
      </p:sp>
    </p:spTree>
    <p:extLst>
      <p:ext uri="{BB962C8B-B14F-4D97-AF65-F5344CB8AC3E}">
        <p14:creationId xmlns:p14="http://schemas.microsoft.com/office/powerpoint/2010/main" val="292760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30BF-DBDB-3213-B6F0-EB28F84D1197}"/>
              </a:ext>
            </a:extLst>
          </p:cNvPr>
          <p:cNvSpPr>
            <a:spLocks noGrp="1"/>
          </p:cNvSpPr>
          <p:nvPr>
            <p:ph type="title"/>
          </p:nvPr>
        </p:nvSpPr>
        <p:spPr/>
        <p:txBody>
          <a:bodyPr/>
          <a:lstStyle/>
          <a:p>
            <a:r>
              <a:rPr lang="en-US" sz="3600" dirty="0">
                <a:solidFill>
                  <a:srgbClr val="4285F4"/>
                </a:solidFill>
                <a:latin typeface="Heebo Light"/>
                <a:ea typeface="Heebo Light"/>
                <a:cs typeface="Heebo Light"/>
                <a:sym typeface="Heebo Light"/>
              </a:rPr>
              <a:t>The</a:t>
            </a:r>
            <a:r>
              <a:rPr lang="en-US" sz="3600" dirty="0">
                <a:solidFill>
                  <a:srgbClr val="4285F4"/>
                </a:solidFill>
                <a:latin typeface="Heebo"/>
                <a:ea typeface="Heebo"/>
                <a:cs typeface="Heebo"/>
                <a:sym typeface="Heebo"/>
              </a:rPr>
              <a:t> </a:t>
            </a:r>
            <a:r>
              <a:rPr lang="en-US" sz="3600" dirty="0">
                <a:solidFill>
                  <a:srgbClr val="4285F4"/>
                </a:solidFill>
                <a:latin typeface="Heebo Black"/>
                <a:ea typeface="Heebo Black"/>
                <a:cs typeface="Heebo Black"/>
                <a:sym typeface="Heebo Black"/>
              </a:rPr>
              <a:t>CHAMP</a:t>
            </a:r>
            <a:r>
              <a:rPr lang="en-US" sz="3600" dirty="0">
                <a:solidFill>
                  <a:srgbClr val="4285F4"/>
                </a:solidFill>
                <a:latin typeface="Heebo"/>
                <a:ea typeface="Heebo"/>
                <a:cs typeface="Heebo"/>
                <a:sym typeface="Heebo"/>
              </a:rPr>
              <a:t> </a:t>
            </a:r>
            <a:r>
              <a:rPr lang="en-US" sz="3600" dirty="0">
                <a:solidFill>
                  <a:srgbClr val="4285F4"/>
                </a:solidFill>
                <a:latin typeface="Heebo Light"/>
                <a:ea typeface="Heebo Light"/>
                <a:cs typeface="Heebo Light"/>
                <a:sym typeface="Heebo Light"/>
              </a:rPr>
              <a:t>Plan</a:t>
            </a:r>
            <a:r>
              <a:rPr lang="en-US" sz="3600" dirty="0">
                <a:solidFill>
                  <a:srgbClr val="2490E9"/>
                </a:solidFill>
                <a:effectLst/>
                <a:latin typeface="Trebuchet MS" panose="020B0703020202090204" pitchFamily="34" charset="0"/>
              </a:rPr>
              <a:t>™</a:t>
            </a:r>
            <a:r>
              <a:rPr lang="en-US" sz="3600" dirty="0">
                <a:solidFill>
                  <a:srgbClr val="27B4C5"/>
                </a:solidFill>
                <a:latin typeface="Heebo"/>
                <a:ea typeface="Heebo"/>
                <a:cs typeface="Heebo"/>
                <a:sym typeface="Heebo"/>
              </a:rPr>
              <a:t> </a:t>
            </a:r>
            <a:r>
              <a:rPr kumimoji="0" lang="en-US" sz="3600" b="0" i="0" u="none" strike="noStrike" kern="0" cap="none" spc="0" normalizeH="0" baseline="0" noProof="0" dirty="0">
                <a:ln>
                  <a:noFill/>
                </a:ln>
                <a:solidFill>
                  <a:srgbClr val="000000"/>
                </a:solidFill>
                <a:effectLst/>
                <a:uLnTx/>
                <a:uFillTx/>
                <a:latin typeface="Heebo Light"/>
                <a:ea typeface="Heebo Light"/>
                <a:cs typeface="Heebo Light"/>
                <a:sym typeface="Heebo Light"/>
              </a:rPr>
              <a:t>Benefits</a:t>
            </a:r>
            <a:endParaRPr lang="en-US" dirty="0"/>
          </a:p>
        </p:txBody>
      </p:sp>
      <p:sp>
        <p:nvSpPr>
          <p:cNvPr id="3" name="Text Placeholder 2">
            <a:extLst>
              <a:ext uri="{FF2B5EF4-FFF2-40B4-BE49-F238E27FC236}">
                <a16:creationId xmlns:a16="http://schemas.microsoft.com/office/drawing/2014/main" id="{C350AB1F-F46B-C9E6-FC0B-C9DA2C4AB671}"/>
              </a:ext>
            </a:extLst>
          </p:cNvPr>
          <p:cNvSpPr>
            <a:spLocks noGrp="1"/>
          </p:cNvSpPr>
          <p:nvPr>
            <p:ph type="body" idx="1"/>
          </p:nvPr>
        </p:nvSpPr>
        <p:spPr>
          <a:xfrm>
            <a:off x="471013" y="1609188"/>
            <a:ext cx="6044170" cy="1322316"/>
          </a:xfrm>
        </p:spPr>
        <p:txBody>
          <a:bodyPr>
            <a:normAutofit lnSpcReduction="10000"/>
          </a:bodyPr>
          <a:lstStyle/>
          <a:p>
            <a:pPr marL="120650" indent="0" algn="ctr">
              <a:buNone/>
            </a:pPr>
            <a:r>
              <a:rPr lang="en-US" sz="2400" dirty="0">
                <a:solidFill>
                  <a:srgbClr val="1261BC"/>
                </a:solidFill>
                <a:latin typeface="Heebo Medium" pitchFamily="2" charset="-79"/>
                <a:cs typeface="Heebo Medium" pitchFamily="2" charset="-79"/>
              </a:rPr>
              <a:t>Direct Primary Care</a:t>
            </a:r>
          </a:p>
          <a:p>
            <a:pPr marL="120650" indent="0" algn="ctr">
              <a:buNone/>
            </a:pPr>
            <a:r>
              <a:rPr lang="en-US" sz="1300" dirty="0">
                <a:solidFill>
                  <a:schemeClr val="tx1"/>
                </a:solidFill>
                <a:latin typeface="Heebo" pitchFamily="2" charset="-79"/>
                <a:cs typeface="Heebo" pitchFamily="2" charset="-79"/>
              </a:rPr>
              <a:t>Our Board-Certified Doctors can diagnose your symptoms,</a:t>
            </a:r>
          </a:p>
          <a:p>
            <a:pPr marL="120650" indent="0" algn="ctr">
              <a:buNone/>
            </a:pPr>
            <a:r>
              <a:rPr lang="en-US" sz="1300" dirty="0">
                <a:solidFill>
                  <a:schemeClr val="tx1"/>
                </a:solidFill>
                <a:latin typeface="Heebo" pitchFamily="2" charset="-79"/>
                <a:cs typeface="Heebo" pitchFamily="2" charset="-79"/>
              </a:rPr>
              <a:t>prescribe medication and send prescriptions to your pharmacy of choice.</a:t>
            </a:r>
          </a:p>
          <a:p>
            <a:pPr marL="120650" indent="0" algn="ctr">
              <a:buNone/>
            </a:pPr>
            <a:r>
              <a:rPr lang="en-US" sz="1300" dirty="0">
                <a:solidFill>
                  <a:schemeClr val="tx1"/>
                </a:solidFill>
                <a:latin typeface="Heebo" pitchFamily="2" charset="-79"/>
                <a:cs typeface="Heebo" pitchFamily="2" charset="-79"/>
              </a:rPr>
              <a:t>We treat most non-emergency conditions such as:</a:t>
            </a:r>
          </a:p>
          <a:p>
            <a:pPr marL="120650" indent="0">
              <a:buNone/>
            </a:pPr>
            <a:endParaRPr lang="en-US" sz="1300" dirty="0">
              <a:solidFill>
                <a:schemeClr val="tx1"/>
              </a:solidFill>
              <a:latin typeface="Heebo" pitchFamily="2" charset="-79"/>
              <a:cs typeface="Heebo" pitchFamily="2" charset="-79"/>
            </a:endParaRPr>
          </a:p>
        </p:txBody>
      </p:sp>
      <p:sp>
        <p:nvSpPr>
          <p:cNvPr id="4" name="Text Placeholder 3">
            <a:extLst>
              <a:ext uri="{FF2B5EF4-FFF2-40B4-BE49-F238E27FC236}">
                <a16:creationId xmlns:a16="http://schemas.microsoft.com/office/drawing/2014/main" id="{D2279AB3-D832-ED21-7A60-60A0718173A3}"/>
              </a:ext>
            </a:extLst>
          </p:cNvPr>
          <p:cNvSpPr>
            <a:spLocks noGrp="1"/>
          </p:cNvSpPr>
          <p:nvPr>
            <p:ph type="body" idx="2"/>
          </p:nvPr>
        </p:nvSpPr>
        <p:spPr>
          <a:xfrm>
            <a:off x="7302293" y="1609188"/>
            <a:ext cx="6044170" cy="1206870"/>
          </a:xfrm>
        </p:spPr>
        <p:txBody>
          <a:bodyPr/>
          <a:lstStyle/>
          <a:p>
            <a:pPr marL="120650" indent="0" algn="ctr">
              <a:buNone/>
            </a:pPr>
            <a:r>
              <a:rPr lang="en-US" sz="2400" dirty="0">
                <a:solidFill>
                  <a:srgbClr val="2490E9"/>
                </a:solidFill>
                <a:latin typeface="Heebo Medium" pitchFamily="2" charset="-79"/>
                <a:cs typeface="Heebo Medium" pitchFamily="2" charset="-79"/>
              </a:rPr>
              <a:t>Mental &amp; Behavioral Health</a:t>
            </a:r>
          </a:p>
          <a:p>
            <a:pPr marL="120650" marR="0" lvl="0" indent="0" algn="ctr" defTabSz="914400" rtl="0" eaLnBrk="1" fontAlgn="auto" latinLnBrk="0" hangingPunct="1">
              <a:lnSpc>
                <a:spcPct val="115000"/>
              </a:lnSpc>
              <a:spcBef>
                <a:spcPts val="0"/>
              </a:spcBef>
              <a:spcAft>
                <a:spcPts val="0"/>
              </a:spcAft>
              <a:buClr>
                <a:srgbClr val="595959"/>
              </a:buClr>
              <a:buSzPts val="1700"/>
              <a:buFont typeface="Arial"/>
              <a:buNone/>
              <a:tabLst/>
              <a:defRPr/>
            </a:pPr>
            <a:r>
              <a:rPr kumimoji="0" lang="en-US" sz="1300" b="0" i="0" u="none" strike="noStrike" kern="0" cap="none" spc="0" normalizeH="0" baseline="0" noProof="0" dirty="0">
                <a:ln>
                  <a:noFill/>
                </a:ln>
                <a:solidFill>
                  <a:srgbClr val="000000"/>
                </a:solidFill>
                <a:effectLst/>
                <a:uLnTx/>
                <a:uFillTx/>
                <a:latin typeface="Heebo" pitchFamily="2" charset="-79"/>
                <a:cs typeface="Heebo" pitchFamily="2" charset="-79"/>
                <a:sym typeface="Arial"/>
              </a:rPr>
              <a:t>Licensed Therapists and Counselors available anytime, anywhere.</a:t>
            </a:r>
          </a:p>
          <a:p>
            <a:pPr marL="120650" marR="0" lvl="0" indent="0" algn="ctr" defTabSz="914400" rtl="0" eaLnBrk="1" fontAlgn="auto" latinLnBrk="0" hangingPunct="1">
              <a:lnSpc>
                <a:spcPct val="115000"/>
              </a:lnSpc>
              <a:spcBef>
                <a:spcPts val="0"/>
              </a:spcBef>
              <a:spcAft>
                <a:spcPts val="0"/>
              </a:spcAft>
              <a:buClr>
                <a:srgbClr val="595959"/>
              </a:buClr>
              <a:buSzPts val="1700"/>
              <a:buFont typeface="Arial"/>
              <a:buNone/>
              <a:tabLst/>
              <a:defRPr/>
            </a:pPr>
            <a:r>
              <a:rPr kumimoji="0" lang="en-US" sz="1300" b="0" i="0" u="none" strike="noStrike" kern="0" cap="none" spc="0" normalizeH="0" baseline="0" noProof="0" dirty="0">
                <a:ln>
                  <a:noFill/>
                </a:ln>
                <a:solidFill>
                  <a:srgbClr val="000000"/>
                </a:solidFill>
                <a:effectLst/>
                <a:uLnTx/>
                <a:uFillTx/>
                <a:latin typeface="Heebo" pitchFamily="2" charset="-79"/>
                <a:cs typeface="Heebo" pitchFamily="2" charset="-79"/>
                <a:sym typeface="Arial"/>
              </a:rPr>
              <a:t>Talk to us for issues such as:</a:t>
            </a:r>
          </a:p>
          <a:p>
            <a:pPr marL="120650" indent="0" algn="ctr">
              <a:buNone/>
            </a:pPr>
            <a:endParaRPr lang="en-US" dirty="0">
              <a:solidFill>
                <a:srgbClr val="2490E9"/>
              </a:solidFill>
              <a:latin typeface="Heebo Medium" pitchFamily="2" charset="-79"/>
              <a:cs typeface="Heebo Medium" pitchFamily="2" charset="-79"/>
            </a:endParaRPr>
          </a:p>
        </p:txBody>
      </p:sp>
      <p:sp>
        <p:nvSpPr>
          <p:cNvPr id="10" name="Text Placeholder 2">
            <a:extLst>
              <a:ext uri="{FF2B5EF4-FFF2-40B4-BE49-F238E27FC236}">
                <a16:creationId xmlns:a16="http://schemas.microsoft.com/office/drawing/2014/main" id="{131EE1A3-D480-8E7E-B862-0574B6B982B5}"/>
              </a:ext>
            </a:extLst>
          </p:cNvPr>
          <p:cNvSpPr txBox="1">
            <a:spLocks/>
          </p:cNvSpPr>
          <p:nvPr/>
        </p:nvSpPr>
        <p:spPr>
          <a:xfrm>
            <a:off x="471013" y="2816058"/>
            <a:ext cx="6044170" cy="2933428"/>
          </a:xfrm>
          <a:prstGeom prst="rect">
            <a:avLst/>
          </a:prstGeom>
          <a:noFill/>
          <a:ln>
            <a:noFill/>
          </a:ln>
        </p:spPr>
        <p:txBody>
          <a:bodyPr spcFirstLastPara="1" wrap="square" lIns="113100" tIns="113100" rIns="113100" bIns="113100" numCol="3"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182562" indent="-171450">
              <a:buBlip>
                <a:blip r:embed="rId2"/>
              </a:buBlip>
            </a:pPr>
            <a:r>
              <a:rPr lang="en-US" sz="1200" dirty="0">
                <a:solidFill>
                  <a:schemeClr val="tx1"/>
                </a:solidFill>
                <a:latin typeface="Heebo" pitchFamily="2" charset="-79"/>
                <a:cs typeface="Heebo" pitchFamily="2" charset="-79"/>
              </a:rPr>
              <a:t>Abdominal Pain/Cramps</a:t>
            </a:r>
          </a:p>
          <a:p>
            <a:pPr marL="182562" indent="-171450">
              <a:buBlip>
                <a:blip r:embed="rId2"/>
              </a:buBlip>
            </a:pPr>
            <a:r>
              <a:rPr lang="en-US" sz="1200" dirty="0">
                <a:solidFill>
                  <a:schemeClr val="tx1"/>
                </a:solidFill>
                <a:latin typeface="Heebo" pitchFamily="2" charset="-79"/>
                <a:cs typeface="Heebo" pitchFamily="2" charset="-79"/>
              </a:rPr>
              <a:t>Abscess</a:t>
            </a:r>
          </a:p>
          <a:p>
            <a:pPr marL="182562" indent="-171450">
              <a:buBlip>
                <a:blip r:embed="rId2"/>
              </a:buBlip>
            </a:pPr>
            <a:r>
              <a:rPr lang="en-US" sz="1200" dirty="0">
                <a:solidFill>
                  <a:schemeClr val="tx1"/>
                </a:solidFill>
                <a:latin typeface="Heebo" pitchFamily="2" charset="-79"/>
                <a:cs typeface="Heebo" pitchFamily="2" charset="-79"/>
              </a:rPr>
              <a:t>Acid Reflux</a:t>
            </a:r>
          </a:p>
          <a:p>
            <a:pPr marL="182562" indent="-171450">
              <a:buBlip>
                <a:blip r:embed="rId2"/>
              </a:buBlip>
            </a:pPr>
            <a:r>
              <a:rPr lang="en-US" sz="1200" dirty="0">
                <a:solidFill>
                  <a:schemeClr val="tx1"/>
                </a:solidFill>
                <a:latin typeface="Heebo" pitchFamily="2" charset="-79"/>
                <a:cs typeface="Heebo" pitchFamily="2" charset="-79"/>
              </a:rPr>
              <a:t>Allergies</a:t>
            </a:r>
          </a:p>
          <a:p>
            <a:pPr marL="182562" indent="-171450">
              <a:buBlip>
                <a:blip r:embed="rId2"/>
              </a:buBlip>
            </a:pPr>
            <a:r>
              <a:rPr lang="en-US" sz="1200" dirty="0">
                <a:solidFill>
                  <a:schemeClr val="tx1"/>
                </a:solidFill>
                <a:latin typeface="Heebo" pitchFamily="2" charset="-79"/>
                <a:cs typeface="Heebo" pitchFamily="2" charset="-79"/>
              </a:rPr>
              <a:t>Animal/Insect Bite</a:t>
            </a:r>
          </a:p>
          <a:p>
            <a:pPr marL="182562" indent="-171450">
              <a:buBlip>
                <a:blip r:embed="rId2"/>
              </a:buBlip>
            </a:pPr>
            <a:r>
              <a:rPr lang="en-US" sz="1200" dirty="0">
                <a:solidFill>
                  <a:schemeClr val="tx1"/>
                </a:solidFill>
                <a:latin typeface="Heebo" pitchFamily="2" charset="-79"/>
                <a:cs typeface="Heebo" pitchFamily="2" charset="-79"/>
              </a:rPr>
              <a:t>Arthritis</a:t>
            </a:r>
          </a:p>
          <a:p>
            <a:pPr marL="182562" indent="-171450">
              <a:buBlip>
                <a:blip r:embed="rId2"/>
              </a:buBlip>
            </a:pPr>
            <a:r>
              <a:rPr lang="en-US" sz="1200" dirty="0">
                <a:solidFill>
                  <a:schemeClr val="tx1"/>
                </a:solidFill>
                <a:latin typeface="Heebo" pitchFamily="2" charset="-79"/>
                <a:cs typeface="Heebo" pitchFamily="2" charset="-79"/>
              </a:rPr>
              <a:t>Asthma</a:t>
            </a:r>
          </a:p>
          <a:p>
            <a:pPr marL="182562" indent="-171450">
              <a:buBlip>
                <a:blip r:embed="rId2"/>
              </a:buBlip>
            </a:pPr>
            <a:r>
              <a:rPr lang="en-US" sz="1200" dirty="0">
                <a:solidFill>
                  <a:schemeClr val="tx1"/>
                </a:solidFill>
                <a:latin typeface="Heebo" pitchFamily="2" charset="-79"/>
                <a:cs typeface="Heebo" pitchFamily="2" charset="-79"/>
              </a:rPr>
              <a:t>Backache</a:t>
            </a:r>
          </a:p>
          <a:p>
            <a:pPr marL="182562" indent="-171450">
              <a:buBlip>
                <a:blip r:embed="rId2"/>
              </a:buBlip>
            </a:pPr>
            <a:r>
              <a:rPr lang="en-US" sz="1200" dirty="0">
                <a:solidFill>
                  <a:schemeClr val="tx1"/>
                </a:solidFill>
                <a:latin typeface="Heebo" pitchFamily="2" charset="-79"/>
                <a:cs typeface="Heebo" pitchFamily="2" charset="-79"/>
              </a:rPr>
              <a:t>Blood Pressure Issues</a:t>
            </a:r>
          </a:p>
          <a:p>
            <a:pPr marL="182562" indent="-171450">
              <a:buBlip>
                <a:blip r:embed="rId2"/>
              </a:buBlip>
            </a:pPr>
            <a:r>
              <a:rPr lang="en-US" sz="1200" dirty="0">
                <a:solidFill>
                  <a:schemeClr val="tx1"/>
                </a:solidFill>
                <a:latin typeface="Heebo" pitchFamily="2" charset="-79"/>
                <a:cs typeface="Heebo" pitchFamily="2" charset="-79"/>
              </a:rPr>
              <a:t>Bronchitis</a:t>
            </a:r>
          </a:p>
          <a:p>
            <a:pPr marL="182562" indent="-171450">
              <a:buBlip>
                <a:blip r:embed="rId2"/>
              </a:buBlip>
            </a:pPr>
            <a:r>
              <a:rPr lang="en-US" sz="1200" dirty="0">
                <a:solidFill>
                  <a:schemeClr val="tx1"/>
                </a:solidFill>
                <a:latin typeface="Heebo" pitchFamily="2" charset="-79"/>
                <a:cs typeface="Heebo" pitchFamily="2" charset="-79"/>
              </a:rPr>
              <a:t>Bowel/Digestive Issues</a:t>
            </a:r>
          </a:p>
          <a:p>
            <a:pPr marL="182562" indent="-171450">
              <a:buBlip>
                <a:blip r:embed="rId2"/>
              </a:buBlip>
            </a:pPr>
            <a:r>
              <a:rPr lang="en-US" sz="1200" dirty="0">
                <a:solidFill>
                  <a:schemeClr val="tx1"/>
                </a:solidFill>
                <a:latin typeface="Heebo" pitchFamily="2" charset="-79"/>
                <a:cs typeface="Heebo" pitchFamily="2" charset="-79"/>
              </a:rPr>
              <a:t>Cellulitis</a:t>
            </a:r>
          </a:p>
          <a:p>
            <a:pPr marL="182562" indent="-171450">
              <a:buBlip>
                <a:blip r:embed="rId2"/>
              </a:buBlip>
            </a:pPr>
            <a:r>
              <a:rPr lang="en-US" sz="1200" dirty="0">
                <a:solidFill>
                  <a:schemeClr val="tx1"/>
                </a:solidFill>
                <a:latin typeface="Heebo" pitchFamily="2" charset="-79"/>
                <a:cs typeface="Heebo" pitchFamily="2" charset="-79"/>
              </a:rPr>
              <a:t>Cold</a:t>
            </a:r>
          </a:p>
          <a:p>
            <a:pPr marL="182562" indent="-171450">
              <a:buBlip>
                <a:blip r:embed="rId2"/>
              </a:buBlip>
            </a:pPr>
            <a:r>
              <a:rPr lang="en-US" sz="1200" dirty="0">
                <a:solidFill>
                  <a:schemeClr val="tx1"/>
                </a:solidFill>
                <a:latin typeface="Heebo" pitchFamily="2" charset="-79"/>
                <a:cs typeface="Heebo" pitchFamily="2" charset="-79"/>
              </a:rPr>
              <a:t>Constipation</a:t>
            </a:r>
          </a:p>
          <a:p>
            <a:pPr marL="182562" indent="-171450">
              <a:buBlip>
                <a:blip r:embed="rId2"/>
              </a:buBlip>
            </a:pPr>
            <a:r>
              <a:rPr lang="en-US" sz="1200" dirty="0">
                <a:solidFill>
                  <a:schemeClr val="tx1"/>
                </a:solidFill>
                <a:latin typeface="Heebo" pitchFamily="2" charset="-79"/>
                <a:cs typeface="Heebo" pitchFamily="2" charset="-79"/>
              </a:rPr>
              <a:t>Cough/Croup</a:t>
            </a:r>
          </a:p>
          <a:p>
            <a:pPr marL="182562" indent="-171450">
              <a:buBlip>
                <a:blip r:embed="rId2"/>
              </a:buBlip>
            </a:pPr>
            <a:r>
              <a:rPr lang="en-US" sz="1200" dirty="0">
                <a:solidFill>
                  <a:schemeClr val="tx1"/>
                </a:solidFill>
                <a:latin typeface="Heebo" pitchFamily="2" charset="-79"/>
                <a:cs typeface="Heebo" pitchFamily="2" charset="-79"/>
              </a:rPr>
              <a:t>Diarrhea</a:t>
            </a:r>
          </a:p>
          <a:p>
            <a:pPr marL="182562" indent="-171450">
              <a:buBlip>
                <a:blip r:embed="rId2"/>
              </a:buBlip>
            </a:pPr>
            <a:r>
              <a:rPr lang="en-US" sz="1200" dirty="0">
                <a:solidFill>
                  <a:schemeClr val="tx1"/>
                </a:solidFill>
                <a:latin typeface="Heebo" pitchFamily="2" charset="-79"/>
                <a:cs typeface="Heebo" pitchFamily="2" charset="-79"/>
              </a:rPr>
              <a:t>Dizziness</a:t>
            </a:r>
          </a:p>
          <a:p>
            <a:pPr marL="182562" indent="-171450">
              <a:buBlip>
                <a:blip r:embed="rId2"/>
              </a:buBlip>
            </a:pPr>
            <a:r>
              <a:rPr lang="en-US" sz="1200" dirty="0">
                <a:solidFill>
                  <a:schemeClr val="tx1"/>
                </a:solidFill>
                <a:latin typeface="Heebo" pitchFamily="2" charset="-79"/>
                <a:cs typeface="Heebo" pitchFamily="2" charset="-79"/>
              </a:rPr>
              <a:t>Eye Infection/Irritation</a:t>
            </a:r>
          </a:p>
          <a:p>
            <a:pPr marL="182562" indent="-171450">
              <a:buBlip>
                <a:blip r:embed="rId2"/>
              </a:buBlip>
            </a:pPr>
            <a:r>
              <a:rPr lang="en-US" sz="1200" dirty="0">
                <a:solidFill>
                  <a:schemeClr val="tx1"/>
                </a:solidFill>
                <a:latin typeface="Heebo" pitchFamily="2" charset="-79"/>
                <a:cs typeface="Heebo" pitchFamily="2" charset="-79"/>
              </a:rPr>
              <a:t>Fever</a:t>
            </a:r>
          </a:p>
          <a:p>
            <a:pPr marL="182562" indent="-171450">
              <a:buBlip>
                <a:blip r:embed="rId2"/>
              </a:buBlip>
            </a:pPr>
            <a:r>
              <a:rPr lang="en-US" sz="1200" dirty="0">
                <a:solidFill>
                  <a:schemeClr val="tx1"/>
                </a:solidFill>
                <a:latin typeface="Heebo" pitchFamily="2" charset="-79"/>
                <a:cs typeface="Heebo" pitchFamily="2" charset="-79"/>
              </a:rPr>
              <a:t>Flu</a:t>
            </a:r>
          </a:p>
          <a:p>
            <a:pPr marL="182562" indent="-171450">
              <a:buBlip>
                <a:blip r:embed="rId2"/>
              </a:buBlip>
            </a:pPr>
            <a:r>
              <a:rPr lang="en-US" sz="1200" dirty="0">
                <a:solidFill>
                  <a:schemeClr val="tx1"/>
                </a:solidFill>
                <a:latin typeface="Heebo" pitchFamily="2" charset="-79"/>
                <a:cs typeface="Heebo" pitchFamily="2" charset="-79"/>
              </a:rPr>
              <a:t>Gas</a:t>
            </a:r>
          </a:p>
          <a:p>
            <a:pPr marL="182562" indent="-171450">
              <a:buBlip>
                <a:blip r:embed="rId2"/>
              </a:buBlip>
            </a:pPr>
            <a:r>
              <a:rPr lang="en-US" sz="1200" dirty="0">
                <a:solidFill>
                  <a:schemeClr val="tx1"/>
                </a:solidFill>
                <a:latin typeface="Heebo" pitchFamily="2" charset="-79"/>
                <a:cs typeface="Heebo" pitchFamily="2" charset="-79"/>
              </a:rPr>
              <a:t>Gout</a:t>
            </a:r>
          </a:p>
          <a:p>
            <a:pPr marL="182562" indent="-171450">
              <a:buBlip>
                <a:blip r:embed="rId2"/>
              </a:buBlip>
            </a:pPr>
            <a:r>
              <a:rPr lang="en-US" sz="1200" dirty="0">
                <a:solidFill>
                  <a:schemeClr val="tx1"/>
                </a:solidFill>
                <a:latin typeface="Heebo" pitchFamily="2" charset="-79"/>
                <a:cs typeface="Heebo" pitchFamily="2" charset="-79"/>
              </a:rPr>
              <a:t>Headache/Migraine</a:t>
            </a:r>
          </a:p>
          <a:p>
            <a:pPr marL="182562" indent="-171450">
              <a:buBlip>
                <a:blip r:embed="rId2"/>
              </a:buBlip>
            </a:pPr>
            <a:r>
              <a:rPr lang="en-US" sz="1200" dirty="0">
                <a:solidFill>
                  <a:schemeClr val="tx1"/>
                </a:solidFill>
                <a:latin typeface="Heebo" pitchFamily="2" charset="-79"/>
                <a:cs typeface="Heebo" pitchFamily="2" charset="-79"/>
              </a:rPr>
              <a:t>Herpes</a:t>
            </a:r>
          </a:p>
          <a:p>
            <a:pPr marL="182562" indent="-171450">
              <a:buBlip>
                <a:blip r:embed="rId2"/>
              </a:buBlip>
            </a:pPr>
            <a:r>
              <a:rPr lang="en-US" sz="1200" dirty="0">
                <a:solidFill>
                  <a:schemeClr val="tx1"/>
                </a:solidFill>
                <a:latin typeface="Heebo" pitchFamily="2" charset="-79"/>
                <a:cs typeface="Heebo" pitchFamily="2" charset="-79"/>
              </a:rPr>
              <a:t>Joint Pain/Swelling</a:t>
            </a:r>
          </a:p>
          <a:p>
            <a:pPr marL="182562" indent="-171450">
              <a:buBlip>
                <a:blip r:embed="rId2"/>
              </a:buBlip>
            </a:pPr>
            <a:r>
              <a:rPr lang="en-US" sz="1200" dirty="0">
                <a:solidFill>
                  <a:schemeClr val="tx1"/>
                </a:solidFill>
                <a:latin typeface="Heebo" pitchFamily="2" charset="-79"/>
                <a:cs typeface="Heebo" pitchFamily="2" charset="-79"/>
              </a:rPr>
              <a:t>Laryngitis</a:t>
            </a:r>
          </a:p>
          <a:p>
            <a:pPr marL="182562" indent="-171450">
              <a:buBlip>
                <a:blip r:embed="rId2"/>
              </a:buBlip>
            </a:pPr>
            <a:r>
              <a:rPr lang="en-US" sz="1200" dirty="0">
                <a:solidFill>
                  <a:schemeClr val="tx1"/>
                </a:solidFill>
                <a:latin typeface="Heebo" pitchFamily="2" charset="-79"/>
                <a:cs typeface="Heebo" pitchFamily="2" charset="-79"/>
              </a:rPr>
              <a:t>Pink Eye</a:t>
            </a:r>
          </a:p>
          <a:p>
            <a:pPr marL="182562" indent="-171450">
              <a:buBlip>
                <a:blip r:embed="rId2"/>
              </a:buBlip>
            </a:pPr>
            <a:r>
              <a:rPr lang="en-US" sz="1200" dirty="0">
                <a:solidFill>
                  <a:schemeClr val="tx1"/>
                </a:solidFill>
                <a:latin typeface="Heebo" pitchFamily="2" charset="-79"/>
                <a:cs typeface="Heebo" pitchFamily="2" charset="-79"/>
              </a:rPr>
              <a:t>Poison Ivy/Oak</a:t>
            </a:r>
          </a:p>
          <a:p>
            <a:pPr marL="182562" indent="-171450">
              <a:buBlip>
                <a:blip r:embed="rId2"/>
              </a:buBlip>
            </a:pPr>
            <a:r>
              <a:rPr lang="en-US" sz="1200" dirty="0">
                <a:solidFill>
                  <a:schemeClr val="tx1"/>
                </a:solidFill>
                <a:latin typeface="Heebo" pitchFamily="2" charset="-79"/>
                <a:cs typeface="Heebo" pitchFamily="2" charset="-79"/>
              </a:rPr>
              <a:t>Rash/Skin Injury</a:t>
            </a:r>
          </a:p>
          <a:p>
            <a:pPr marL="182562" indent="-171450">
              <a:buBlip>
                <a:blip r:embed="rId2"/>
              </a:buBlip>
            </a:pPr>
            <a:r>
              <a:rPr lang="en-US" sz="1200" dirty="0">
                <a:solidFill>
                  <a:schemeClr val="tx1"/>
                </a:solidFill>
                <a:latin typeface="Heebo" pitchFamily="2" charset="-79"/>
                <a:cs typeface="Heebo" pitchFamily="2" charset="-79"/>
              </a:rPr>
              <a:t>Respiratory Infection</a:t>
            </a:r>
          </a:p>
          <a:p>
            <a:pPr marL="182562" indent="-171450">
              <a:buBlip>
                <a:blip r:embed="rId2"/>
              </a:buBlip>
            </a:pPr>
            <a:r>
              <a:rPr lang="en-US" sz="1200" dirty="0">
                <a:solidFill>
                  <a:schemeClr val="tx1"/>
                </a:solidFill>
                <a:latin typeface="Heebo" pitchFamily="2" charset="-79"/>
                <a:cs typeface="Heebo" pitchFamily="2" charset="-79"/>
              </a:rPr>
              <a:t>Sinusitis</a:t>
            </a:r>
          </a:p>
          <a:p>
            <a:pPr marL="182562" indent="-171450">
              <a:buBlip>
                <a:blip r:embed="rId2"/>
              </a:buBlip>
            </a:pPr>
            <a:r>
              <a:rPr lang="en-US" sz="1200" dirty="0">
                <a:solidFill>
                  <a:schemeClr val="tx1"/>
                </a:solidFill>
                <a:latin typeface="Heebo" pitchFamily="2" charset="-79"/>
                <a:cs typeface="Heebo" pitchFamily="2" charset="-79"/>
              </a:rPr>
              <a:t>Sore Throat</a:t>
            </a:r>
          </a:p>
          <a:p>
            <a:pPr marL="182562" indent="-171450">
              <a:buBlip>
                <a:blip r:embed="rId2"/>
              </a:buBlip>
            </a:pPr>
            <a:r>
              <a:rPr lang="en-US" sz="1200" dirty="0">
                <a:solidFill>
                  <a:schemeClr val="tx1"/>
                </a:solidFill>
                <a:latin typeface="Heebo" pitchFamily="2" charset="-79"/>
                <a:cs typeface="Heebo" pitchFamily="2" charset="-79"/>
              </a:rPr>
              <a:t>Sprains &amp; Strains</a:t>
            </a:r>
          </a:p>
          <a:p>
            <a:pPr marL="182562" indent="-171450">
              <a:buBlip>
                <a:blip r:embed="rId2"/>
              </a:buBlip>
            </a:pPr>
            <a:r>
              <a:rPr lang="en-US" sz="1200" dirty="0">
                <a:solidFill>
                  <a:schemeClr val="tx1"/>
                </a:solidFill>
                <a:latin typeface="Heebo" pitchFamily="2" charset="-79"/>
                <a:cs typeface="Heebo" pitchFamily="2" charset="-79"/>
              </a:rPr>
              <a:t>STD’s</a:t>
            </a:r>
          </a:p>
          <a:p>
            <a:pPr marL="182562" indent="-171450">
              <a:buBlip>
                <a:blip r:embed="rId2"/>
              </a:buBlip>
            </a:pPr>
            <a:r>
              <a:rPr lang="en-US" sz="1200" dirty="0">
                <a:solidFill>
                  <a:schemeClr val="tx1"/>
                </a:solidFill>
                <a:latin typeface="Heebo" pitchFamily="2" charset="-79"/>
                <a:cs typeface="Heebo" pitchFamily="2" charset="-79"/>
              </a:rPr>
              <a:t>Strep</a:t>
            </a:r>
          </a:p>
          <a:p>
            <a:pPr marL="182562" indent="-171450">
              <a:buBlip>
                <a:blip r:embed="rId2"/>
              </a:buBlip>
            </a:pPr>
            <a:r>
              <a:rPr lang="en-US" sz="1200" dirty="0">
                <a:solidFill>
                  <a:schemeClr val="tx1"/>
                </a:solidFill>
                <a:latin typeface="Heebo" pitchFamily="2" charset="-79"/>
                <a:cs typeface="Heebo" pitchFamily="2" charset="-79"/>
              </a:rPr>
              <a:t>Tonsilitis</a:t>
            </a:r>
          </a:p>
          <a:p>
            <a:pPr marL="182562" indent="-171450">
              <a:buBlip>
                <a:blip r:embed="rId2"/>
              </a:buBlip>
            </a:pPr>
            <a:r>
              <a:rPr lang="en-US" sz="1200" dirty="0">
                <a:solidFill>
                  <a:schemeClr val="tx1"/>
                </a:solidFill>
                <a:latin typeface="Heebo" pitchFamily="2" charset="-79"/>
                <a:cs typeface="Heebo" pitchFamily="2" charset="-79"/>
              </a:rPr>
              <a:t>Vaginal/Menstrual Issues</a:t>
            </a:r>
          </a:p>
          <a:p>
            <a:pPr marL="182562" indent="-171450">
              <a:buBlip>
                <a:blip r:embed="rId2"/>
              </a:buBlip>
            </a:pPr>
            <a:r>
              <a:rPr lang="en-US" sz="1200" dirty="0">
                <a:solidFill>
                  <a:schemeClr val="tx1"/>
                </a:solidFill>
                <a:latin typeface="Heebo" pitchFamily="2" charset="-79"/>
                <a:cs typeface="Heebo" pitchFamily="2" charset="-79"/>
              </a:rPr>
              <a:t>Yeast Infection</a:t>
            </a:r>
          </a:p>
          <a:p>
            <a:pPr marL="182562" indent="-171450">
              <a:buBlip>
                <a:blip r:embed="rId2"/>
              </a:buBlip>
            </a:pPr>
            <a:r>
              <a:rPr lang="en-US" sz="1200" dirty="0">
                <a:solidFill>
                  <a:schemeClr val="tx1"/>
                </a:solidFill>
                <a:latin typeface="Heebo" pitchFamily="2" charset="-79"/>
                <a:cs typeface="Heebo" pitchFamily="2" charset="-79"/>
              </a:rPr>
              <a:t>And More</a:t>
            </a:r>
          </a:p>
        </p:txBody>
      </p:sp>
      <p:sp>
        <p:nvSpPr>
          <p:cNvPr id="11" name="Text Placeholder 2">
            <a:extLst>
              <a:ext uri="{FF2B5EF4-FFF2-40B4-BE49-F238E27FC236}">
                <a16:creationId xmlns:a16="http://schemas.microsoft.com/office/drawing/2014/main" id="{B608586D-C292-6B7B-4E64-E67CDE222313}"/>
              </a:ext>
            </a:extLst>
          </p:cNvPr>
          <p:cNvSpPr txBox="1">
            <a:spLocks/>
          </p:cNvSpPr>
          <p:nvPr/>
        </p:nvSpPr>
        <p:spPr>
          <a:xfrm>
            <a:off x="7784757" y="2816058"/>
            <a:ext cx="5588426" cy="2933428"/>
          </a:xfrm>
          <a:prstGeom prst="rect">
            <a:avLst/>
          </a:prstGeom>
          <a:noFill/>
          <a:ln>
            <a:noFill/>
          </a:ln>
        </p:spPr>
        <p:txBody>
          <a:bodyPr spcFirstLastPara="1" wrap="square" lIns="113100" tIns="113100" rIns="113100" bIns="113100" numCol="2"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182562" indent="-171450">
              <a:buBlip>
                <a:blip r:embed="rId3"/>
              </a:buBlip>
            </a:pPr>
            <a:r>
              <a:rPr lang="en-US" sz="1200" dirty="0">
                <a:solidFill>
                  <a:schemeClr val="tx1"/>
                </a:solidFill>
                <a:latin typeface="Heebo" pitchFamily="2" charset="-79"/>
                <a:cs typeface="Heebo" pitchFamily="2" charset="-79"/>
              </a:rPr>
              <a:t>ADHD</a:t>
            </a:r>
          </a:p>
          <a:p>
            <a:pPr marL="182562" indent="-171450">
              <a:buBlip>
                <a:blip r:embed="rId3"/>
              </a:buBlip>
            </a:pPr>
            <a:r>
              <a:rPr lang="en-US" sz="1200" dirty="0">
                <a:solidFill>
                  <a:schemeClr val="tx1"/>
                </a:solidFill>
                <a:latin typeface="Heebo" pitchFamily="2" charset="-79"/>
                <a:cs typeface="Heebo" pitchFamily="2" charset="-79"/>
              </a:rPr>
              <a:t>Addictions</a:t>
            </a:r>
          </a:p>
          <a:p>
            <a:pPr marL="182562" indent="-171450">
              <a:buBlip>
                <a:blip r:embed="rId3"/>
              </a:buBlip>
            </a:pPr>
            <a:r>
              <a:rPr lang="en-US" sz="1200" dirty="0">
                <a:solidFill>
                  <a:schemeClr val="tx1"/>
                </a:solidFill>
                <a:latin typeface="Heebo" pitchFamily="2" charset="-79"/>
                <a:cs typeface="Heebo" pitchFamily="2" charset="-79"/>
              </a:rPr>
              <a:t>Anger Management</a:t>
            </a:r>
          </a:p>
          <a:p>
            <a:pPr marL="182562" indent="-171450">
              <a:buBlip>
                <a:blip r:embed="rId3"/>
              </a:buBlip>
            </a:pPr>
            <a:r>
              <a:rPr lang="en-US" sz="1200" dirty="0">
                <a:solidFill>
                  <a:schemeClr val="tx1"/>
                </a:solidFill>
                <a:latin typeface="Heebo" pitchFamily="2" charset="-79"/>
                <a:cs typeface="Heebo" pitchFamily="2" charset="-79"/>
              </a:rPr>
              <a:t>Anxiety</a:t>
            </a:r>
          </a:p>
          <a:p>
            <a:pPr marL="182562" indent="-171450">
              <a:buBlip>
                <a:blip r:embed="rId3"/>
              </a:buBlip>
            </a:pPr>
            <a:r>
              <a:rPr lang="en-US" sz="1200" dirty="0">
                <a:solidFill>
                  <a:schemeClr val="tx1"/>
                </a:solidFill>
                <a:latin typeface="Heebo" pitchFamily="2" charset="-79"/>
                <a:cs typeface="Heebo" pitchFamily="2" charset="-79"/>
              </a:rPr>
              <a:t>Bipolar Disorders</a:t>
            </a:r>
          </a:p>
          <a:p>
            <a:pPr marL="182562" indent="-171450">
              <a:buBlip>
                <a:blip r:embed="rId3"/>
              </a:buBlip>
            </a:pPr>
            <a:r>
              <a:rPr lang="en-US" sz="1200" dirty="0">
                <a:solidFill>
                  <a:schemeClr val="tx1"/>
                </a:solidFill>
                <a:latin typeface="Heebo" pitchFamily="2" charset="-79"/>
                <a:cs typeface="Heebo" pitchFamily="2" charset="-79"/>
              </a:rPr>
              <a:t>Bullying</a:t>
            </a:r>
          </a:p>
          <a:p>
            <a:pPr marL="182562" indent="-171450">
              <a:buBlip>
                <a:blip r:embed="rId3"/>
              </a:buBlip>
            </a:pPr>
            <a:r>
              <a:rPr lang="en-US" sz="1200" dirty="0">
                <a:solidFill>
                  <a:schemeClr val="tx1"/>
                </a:solidFill>
                <a:latin typeface="Heebo" pitchFamily="2" charset="-79"/>
                <a:cs typeface="Heebo" pitchFamily="2" charset="-79"/>
              </a:rPr>
              <a:t>Career/Job Related Stresses</a:t>
            </a:r>
          </a:p>
          <a:p>
            <a:pPr marL="182562" indent="-171450">
              <a:buBlip>
                <a:blip r:embed="rId3"/>
              </a:buBlip>
            </a:pPr>
            <a:r>
              <a:rPr lang="en-US" sz="1200" dirty="0">
                <a:solidFill>
                  <a:schemeClr val="tx1"/>
                </a:solidFill>
                <a:latin typeface="Heebo" pitchFamily="2" charset="-79"/>
                <a:cs typeface="Heebo" pitchFamily="2" charset="-79"/>
              </a:rPr>
              <a:t>Child and Adolescent Issues</a:t>
            </a:r>
          </a:p>
          <a:p>
            <a:pPr marL="182562" indent="-171450">
              <a:buBlip>
                <a:blip r:embed="rId3"/>
              </a:buBlip>
            </a:pPr>
            <a:r>
              <a:rPr lang="en-US" sz="1200" dirty="0">
                <a:solidFill>
                  <a:schemeClr val="tx1"/>
                </a:solidFill>
                <a:latin typeface="Heebo" pitchFamily="2" charset="-79"/>
                <a:cs typeface="Heebo" pitchFamily="2" charset="-79"/>
              </a:rPr>
              <a:t>Depression</a:t>
            </a:r>
          </a:p>
          <a:p>
            <a:pPr marL="182562" indent="-171450">
              <a:buBlip>
                <a:blip r:embed="rId3"/>
              </a:buBlip>
            </a:pPr>
            <a:r>
              <a:rPr lang="en-US" sz="1200" dirty="0">
                <a:solidFill>
                  <a:schemeClr val="tx1"/>
                </a:solidFill>
                <a:latin typeface="Heebo" pitchFamily="2" charset="-79"/>
                <a:cs typeface="Heebo" pitchFamily="2" charset="-79"/>
              </a:rPr>
              <a:t>Divorce</a:t>
            </a:r>
          </a:p>
          <a:p>
            <a:pPr marL="182562" indent="-171450">
              <a:buBlip>
                <a:blip r:embed="rId3"/>
              </a:buBlip>
            </a:pPr>
            <a:r>
              <a:rPr lang="en-US" sz="1200" dirty="0">
                <a:solidFill>
                  <a:schemeClr val="tx1"/>
                </a:solidFill>
                <a:latin typeface="Heebo" pitchFamily="2" charset="-79"/>
                <a:cs typeface="Heebo" pitchFamily="2" charset="-79"/>
              </a:rPr>
              <a:t>Eating Disorders</a:t>
            </a:r>
          </a:p>
          <a:p>
            <a:pPr marL="182562" indent="-171450">
              <a:buBlip>
                <a:blip r:embed="rId3"/>
              </a:buBlip>
            </a:pPr>
            <a:r>
              <a:rPr lang="en-US" sz="1200" dirty="0">
                <a:solidFill>
                  <a:schemeClr val="tx1"/>
                </a:solidFill>
                <a:latin typeface="Heebo" pitchFamily="2" charset="-79"/>
                <a:cs typeface="Heebo" pitchFamily="2" charset="-79"/>
              </a:rPr>
              <a:t>General Life Coaching</a:t>
            </a:r>
          </a:p>
          <a:p>
            <a:pPr marL="182562" indent="-171450">
              <a:buBlip>
                <a:blip r:embed="rId3"/>
              </a:buBlip>
            </a:pPr>
            <a:r>
              <a:rPr lang="en-US" sz="1200" dirty="0">
                <a:solidFill>
                  <a:schemeClr val="tx1"/>
                </a:solidFill>
                <a:latin typeface="Heebo" pitchFamily="2" charset="-79"/>
                <a:cs typeface="Heebo" pitchFamily="2" charset="-79"/>
              </a:rPr>
              <a:t>Grief and Loss</a:t>
            </a:r>
          </a:p>
          <a:p>
            <a:pPr marL="182562" indent="-171450">
              <a:buBlip>
                <a:blip r:embed="rId3"/>
              </a:buBlip>
            </a:pPr>
            <a:r>
              <a:rPr lang="en-US" sz="1200" dirty="0">
                <a:solidFill>
                  <a:schemeClr val="tx1"/>
                </a:solidFill>
                <a:latin typeface="Heebo" pitchFamily="2" charset="-79"/>
                <a:cs typeface="Heebo" pitchFamily="2" charset="-79"/>
              </a:rPr>
              <a:t>Life Changes</a:t>
            </a:r>
          </a:p>
          <a:p>
            <a:pPr marL="182562" indent="-171450">
              <a:buBlip>
                <a:blip r:embed="rId3"/>
              </a:buBlip>
            </a:pPr>
            <a:r>
              <a:rPr lang="en-US" sz="1200" dirty="0">
                <a:solidFill>
                  <a:schemeClr val="tx1"/>
                </a:solidFill>
                <a:latin typeface="Heebo" pitchFamily="2" charset="-79"/>
                <a:cs typeface="Heebo" pitchFamily="2" charset="-79"/>
              </a:rPr>
              <a:t>Nutrition Counseling</a:t>
            </a:r>
          </a:p>
          <a:p>
            <a:pPr marL="182562" indent="-171450">
              <a:buBlip>
                <a:blip r:embed="rId3"/>
              </a:buBlip>
            </a:pPr>
            <a:r>
              <a:rPr lang="en-US" sz="1200" dirty="0">
                <a:solidFill>
                  <a:schemeClr val="tx1"/>
                </a:solidFill>
                <a:latin typeface="Heebo" pitchFamily="2" charset="-79"/>
                <a:cs typeface="Heebo" pitchFamily="2" charset="-79"/>
              </a:rPr>
              <a:t>Panic Disorders</a:t>
            </a:r>
          </a:p>
          <a:p>
            <a:pPr marL="182562" indent="-171450">
              <a:buBlip>
                <a:blip r:embed="rId3"/>
              </a:buBlip>
            </a:pPr>
            <a:r>
              <a:rPr lang="en-US" sz="1200" dirty="0">
                <a:solidFill>
                  <a:schemeClr val="tx1"/>
                </a:solidFill>
                <a:latin typeface="Heebo" pitchFamily="2" charset="-79"/>
                <a:cs typeface="Heebo" pitchFamily="2" charset="-79"/>
              </a:rPr>
              <a:t>Parenting Issues</a:t>
            </a:r>
          </a:p>
          <a:p>
            <a:pPr marL="182562" indent="-171450">
              <a:buBlip>
                <a:blip r:embed="rId3"/>
              </a:buBlip>
            </a:pPr>
            <a:r>
              <a:rPr lang="en-US" sz="1200" dirty="0">
                <a:solidFill>
                  <a:schemeClr val="tx1"/>
                </a:solidFill>
                <a:latin typeface="Heebo" pitchFamily="2" charset="-79"/>
                <a:cs typeface="Heebo" pitchFamily="2" charset="-79"/>
              </a:rPr>
              <a:t>Postpartum Depression</a:t>
            </a:r>
          </a:p>
          <a:p>
            <a:pPr marL="182562" indent="-171450">
              <a:buBlip>
                <a:blip r:embed="rId3"/>
              </a:buBlip>
            </a:pPr>
            <a:r>
              <a:rPr lang="en-US" sz="1200" dirty="0">
                <a:solidFill>
                  <a:schemeClr val="tx1"/>
                </a:solidFill>
                <a:latin typeface="Heebo" pitchFamily="2" charset="-79"/>
                <a:cs typeface="Heebo" pitchFamily="2" charset="-79"/>
              </a:rPr>
              <a:t>Relationship and Marriage Issues</a:t>
            </a:r>
          </a:p>
          <a:p>
            <a:pPr marL="182562" indent="-171450">
              <a:buBlip>
                <a:blip r:embed="rId3"/>
              </a:buBlip>
            </a:pPr>
            <a:r>
              <a:rPr lang="en-US" sz="1200" dirty="0">
                <a:solidFill>
                  <a:schemeClr val="tx1"/>
                </a:solidFill>
                <a:latin typeface="Heebo" pitchFamily="2" charset="-79"/>
                <a:cs typeface="Heebo" pitchFamily="2" charset="-79"/>
              </a:rPr>
              <a:t>Self-Image</a:t>
            </a:r>
          </a:p>
          <a:p>
            <a:pPr marL="182562" indent="-171450">
              <a:buBlip>
                <a:blip r:embed="rId3"/>
              </a:buBlip>
            </a:pPr>
            <a:r>
              <a:rPr lang="en-US" sz="1200" dirty="0">
                <a:solidFill>
                  <a:schemeClr val="tx1"/>
                </a:solidFill>
                <a:latin typeface="Heebo" pitchFamily="2" charset="-79"/>
                <a:cs typeface="Heebo" pitchFamily="2" charset="-79"/>
              </a:rPr>
              <a:t>Stress</a:t>
            </a:r>
          </a:p>
          <a:p>
            <a:pPr marL="182562" indent="-171450">
              <a:buBlip>
                <a:blip r:embed="rId3"/>
              </a:buBlip>
            </a:pPr>
            <a:r>
              <a:rPr lang="en-US" sz="1200" dirty="0">
                <a:solidFill>
                  <a:schemeClr val="tx1"/>
                </a:solidFill>
                <a:latin typeface="Heebo" pitchFamily="2" charset="-79"/>
                <a:cs typeface="Heebo" pitchFamily="2" charset="-79"/>
              </a:rPr>
              <a:t>Substance Abuse</a:t>
            </a:r>
          </a:p>
          <a:p>
            <a:pPr marL="182562" indent="-171450">
              <a:buBlip>
                <a:blip r:embed="rId3"/>
              </a:buBlip>
            </a:pPr>
            <a:r>
              <a:rPr lang="en-US" sz="1200" dirty="0">
                <a:solidFill>
                  <a:schemeClr val="tx1"/>
                </a:solidFill>
                <a:latin typeface="Heebo" pitchFamily="2" charset="-79"/>
                <a:cs typeface="Heebo" pitchFamily="2" charset="-79"/>
              </a:rPr>
              <a:t>Trauma and PTSD</a:t>
            </a:r>
          </a:p>
          <a:p>
            <a:pPr marL="182562" indent="-171450">
              <a:buBlip>
                <a:blip r:embed="rId3"/>
              </a:buBlip>
            </a:pPr>
            <a:r>
              <a:rPr lang="en-US" sz="1200" dirty="0">
                <a:solidFill>
                  <a:schemeClr val="tx1"/>
                </a:solidFill>
                <a:latin typeface="Heebo" pitchFamily="2" charset="-79"/>
                <a:cs typeface="Heebo" pitchFamily="2" charset="-79"/>
              </a:rPr>
              <a:t>And more</a:t>
            </a:r>
          </a:p>
        </p:txBody>
      </p:sp>
    </p:spTree>
    <p:extLst>
      <p:ext uri="{BB962C8B-B14F-4D97-AF65-F5344CB8AC3E}">
        <p14:creationId xmlns:p14="http://schemas.microsoft.com/office/powerpoint/2010/main" val="170580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3756074" y="1570416"/>
            <a:ext cx="8236107" cy="5162700"/>
          </a:xfrm>
          <a:prstGeom prst="rect">
            <a:avLst/>
          </a:prstGeom>
          <a:noFill/>
          <a:ln>
            <a:noFill/>
          </a:ln>
        </p:spPr>
        <p:txBody>
          <a:bodyPr spcFirstLastPara="1" wrap="square" lIns="113100" tIns="113100" rIns="113100" bIns="113100"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spcAft>
                <a:spcPts val="1200"/>
              </a:spcAft>
              <a:buNone/>
            </a:pPr>
            <a:r>
              <a:rPr lang="en-US" sz="2800" dirty="0">
                <a:solidFill>
                  <a:schemeClr val="dk1"/>
                </a:solidFill>
                <a:latin typeface="Heebo Light"/>
                <a:ea typeface="Heebo Light"/>
                <a:cs typeface="Heebo Light"/>
                <a:sym typeface="Heebo Light"/>
              </a:rPr>
              <a:t>Advanced Technology Based Personal Health Management</a:t>
            </a:r>
          </a:p>
          <a:p>
            <a:pPr marL="0" indent="0">
              <a:spcAft>
                <a:spcPts val="1200"/>
              </a:spcAft>
              <a:buNone/>
            </a:pPr>
            <a:r>
              <a:rPr lang="en-US" sz="2800" dirty="0">
                <a:solidFill>
                  <a:schemeClr val="dk1"/>
                </a:solidFill>
                <a:latin typeface="Heebo Light"/>
                <a:ea typeface="Heebo Light"/>
                <a:cs typeface="Heebo Light"/>
                <a:sym typeface="Heebo Light"/>
              </a:rPr>
              <a:t>Multi-channel solution:</a:t>
            </a:r>
          </a:p>
          <a:p>
            <a:pPr marL="571500">
              <a:spcAft>
                <a:spcPts val="600"/>
              </a:spcAft>
              <a:buClr>
                <a:schemeClr val="dk1"/>
              </a:buClr>
              <a:buSzPts val="1200"/>
              <a:buFont typeface="Heebo"/>
              <a:buChar char="●"/>
            </a:pPr>
            <a:r>
              <a:rPr lang="en-US" sz="1600" dirty="0">
                <a:solidFill>
                  <a:schemeClr val="dk1"/>
                </a:solidFill>
                <a:latin typeface="Heebo"/>
                <a:ea typeface="Heebo"/>
                <a:cs typeface="Heebo"/>
                <a:sym typeface="Heebo"/>
              </a:rPr>
              <a:t>Mobile App / Tablet</a:t>
            </a:r>
          </a:p>
          <a:p>
            <a:pPr marL="571500">
              <a:spcAft>
                <a:spcPts val="600"/>
              </a:spcAft>
              <a:buClr>
                <a:schemeClr val="dk1"/>
              </a:buClr>
              <a:buSzPts val="1200"/>
              <a:buFont typeface="Heebo"/>
              <a:buChar char="●"/>
            </a:pPr>
            <a:r>
              <a:rPr lang="en-US" sz="1600" dirty="0">
                <a:solidFill>
                  <a:schemeClr val="dk1"/>
                </a:solidFill>
                <a:latin typeface="Heebo"/>
                <a:ea typeface="Heebo"/>
                <a:cs typeface="Heebo"/>
                <a:sym typeface="Heebo"/>
              </a:rPr>
              <a:t>Desktop Online Internet Portal </a:t>
            </a:r>
          </a:p>
          <a:p>
            <a:pPr marL="571500">
              <a:spcAft>
                <a:spcPts val="600"/>
              </a:spcAft>
              <a:buClr>
                <a:schemeClr val="dk1"/>
              </a:buClr>
              <a:buSzPts val="1200"/>
              <a:buFont typeface="Heebo"/>
              <a:buChar char="●"/>
            </a:pPr>
            <a:r>
              <a:rPr lang="en-US" sz="1600" dirty="0">
                <a:solidFill>
                  <a:schemeClr val="dk1"/>
                </a:solidFill>
                <a:latin typeface="Heebo"/>
                <a:ea typeface="Heebo"/>
                <a:cs typeface="Heebo"/>
                <a:sym typeface="Heebo"/>
              </a:rPr>
              <a:t>Physical Intervention</a:t>
            </a:r>
            <a:endParaRPr lang="en-US" sz="2800" dirty="0">
              <a:solidFill>
                <a:schemeClr val="dk1"/>
              </a:solidFill>
              <a:latin typeface="Heebo Light"/>
              <a:ea typeface="Heebo Light"/>
              <a:cs typeface="Heebo Light"/>
              <a:sym typeface="Heebo Light"/>
            </a:endParaRPr>
          </a:p>
          <a:p>
            <a:pPr marL="0" indent="0">
              <a:spcAft>
                <a:spcPts val="1200"/>
              </a:spcAft>
              <a:buNone/>
            </a:pPr>
            <a:r>
              <a:rPr lang="en-US" sz="2800" dirty="0">
                <a:solidFill>
                  <a:schemeClr val="dk1"/>
                </a:solidFill>
                <a:latin typeface="Heebo Light"/>
                <a:ea typeface="Heebo Light"/>
                <a:cs typeface="Heebo Light"/>
                <a:sym typeface="Heebo Light"/>
              </a:rPr>
              <a:t>Proven outcomes spanning 20 years and a global stage </a:t>
            </a:r>
          </a:p>
          <a:p>
            <a:pPr marL="0" indent="0">
              <a:spcAft>
                <a:spcPts val="1200"/>
              </a:spcAft>
              <a:buNone/>
            </a:pPr>
            <a:r>
              <a:rPr lang="en-US" sz="2800" dirty="0">
                <a:solidFill>
                  <a:schemeClr val="dk1"/>
                </a:solidFill>
                <a:latin typeface="Heebo Light"/>
                <a:ea typeface="Heebo Light"/>
                <a:cs typeface="Heebo Light"/>
                <a:sym typeface="Heebo Light"/>
              </a:rPr>
              <a:t>Care coordination with </a:t>
            </a:r>
            <a:r>
              <a:rPr kumimoji="0" lang="en-US" sz="24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24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24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24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24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2400" dirty="0">
                <a:solidFill>
                  <a:srgbClr val="2490E9"/>
                </a:solidFill>
                <a:effectLst/>
                <a:latin typeface="Trebuchet MS" panose="020B0703020202090204" pitchFamily="34" charset="0"/>
              </a:rPr>
              <a:t>™</a:t>
            </a:r>
            <a:r>
              <a:rPr kumimoji="0" lang="en-US" sz="2400" b="0" i="0" u="none" strike="noStrike" kern="0" cap="none" spc="0" normalizeH="0" baseline="0" noProof="0" dirty="0">
                <a:ln>
                  <a:noFill/>
                </a:ln>
                <a:solidFill>
                  <a:srgbClr val="27B4C5"/>
                </a:solidFill>
                <a:effectLst/>
                <a:uLnTx/>
                <a:uFillTx/>
                <a:latin typeface="Heebo"/>
                <a:ea typeface="Heebo"/>
                <a:cs typeface="Heebo"/>
                <a:sym typeface="Heebo"/>
              </a:rPr>
              <a:t> </a:t>
            </a:r>
            <a:r>
              <a:rPr lang="en-US" sz="2800" dirty="0">
                <a:solidFill>
                  <a:schemeClr val="dk1"/>
                </a:solidFill>
                <a:latin typeface="Heebo Light"/>
                <a:ea typeface="Heebo Light"/>
                <a:cs typeface="Heebo Light"/>
                <a:sym typeface="Heebo Light"/>
              </a:rPr>
              <a:t>providers</a:t>
            </a:r>
          </a:p>
        </p:txBody>
      </p:sp>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a:xfrm>
            <a:off x="3756074" y="672482"/>
            <a:ext cx="9590430" cy="8655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700" dirty="0">
                <a:solidFill>
                  <a:srgbClr val="2490E9"/>
                </a:solidFill>
                <a:effectLst/>
                <a:latin typeface="Trebuchet MS" panose="020B0703020202090204" pitchFamily="34" charset="0"/>
              </a:rPr>
              <a:t>™</a:t>
            </a:r>
            <a:r>
              <a:rPr kumimoji="0" lang="en-US" sz="3700" b="0" i="0" u="none" strike="noStrike" kern="0" cap="none" spc="0" normalizeH="0" baseline="0" noProof="0" dirty="0">
                <a:ln>
                  <a:noFill/>
                </a:ln>
                <a:solidFill>
                  <a:srgbClr val="27B4C5"/>
                </a:solidFill>
                <a:effectLst/>
                <a:uLnTx/>
                <a:uFillTx/>
                <a:latin typeface="Heebo"/>
                <a:ea typeface="Heebo"/>
                <a:cs typeface="Heebo"/>
                <a:sym typeface="Heebo"/>
              </a:rPr>
              <a:t> </a:t>
            </a:r>
            <a:r>
              <a:rPr lang="en" sz="3700" dirty="0">
                <a:latin typeface="Heebo Light"/>
                <a:ea typeface="Heebo Light"/>
                <a:cs typeface="Heebo Light"/>
                <a:sym typeface="Heebo Light"/>
              </a:rPr>
              <a:t>Predictive Med Model</a:t>
            </a:r>
            <a:endParaRPr lang="en-US" dirty="0"/>
          </a:p>
        </p:txBody>
      </p:sp>
      <p:pic>
        <p:nvPicPr>
          <p:cNvPr id="3" name="Google Shape;116;p17">
            <a:extLst>
              <a:ext uri="{FF2B5EF4-FFF2-40B4-BE49-F238E27FC236}">
                <a16:creationId xmlns:a16="http://schemas.microsoft.com/office/drawing/2014/main" id="{EEB9E504-8E3D-852D-1420-38B98F54010F}"/>
              </a:ext>
            </a:extLst>
          </p:cNvPr>
          <p:cNvPicPr preferRelativeResize="0"/>
          <p:nvPr/>
        </p:nvPicPr>
        <p:blipFill>
          <a:blip r:embed="rId2"/>
          <a:srcRect/>
          <a:stretch/>
        </p:blipFill>
        <p:spPr>
          <a:xfrm>
            <a:off x="506182" y="347350"/>
            <a:ext cx="2954216" cy="5903801"/>
          </a:xfrm>
          <a:prstGeom prst="rect">
            <a:avLst/>
          </a:prstGeom>
          <a:noFill/>
          <a:ln>
            <a:noFill/>
          </a:ln>
        </p:spPr>
      </p:pic>
    </p:spTree>
    <p:extLst>
      <p:ext uri="{BB962C8B-B14F-4D97-AF65-F5344CB8AC3E}">
        <p14:creationId xmlns:p14="http://schemas.microsoft.com/office/powerpoint/2010/main" val="80008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p16">
            <a:extLst>
              <a:ext uri="{FF2B5EF4-FFF2-40B4-BE49-F238E27FC236}">
                <a16:creationId xmlns:a16="http://schemas.microsoft.com/office/drawing/2014/main" id="{583C2941-2A23-8C2D-7663-B0DC62900559}"/>
              </a:ext>
            </a:extLst>
          </p:cNvPr>
          <p:cNvSpPr txBox="1">
            <a:spLocks/>
          </p:cNvSpPr>
          <p:nvPr/>
        </p:nvSpPr>
        <p:spPr>
          <a:xfrm>
            <a:off x="471013" y="1559605"/>
            <a:ext cx="12875491" cy="5162700"/>
          </a:xfrm>
          <a:prstGeom prst="rect">
            <a:avLst/>
          </a:prstGeom>
          <a:noFill/>
          <a:ln>
            <a:noFill/>
          </a:ln>
        </p:spPr>
        <p:txBody>
          <a:bodyPr spcFirstLastPara="1" wrap="square" lIns="113100" tIns="113100" rIns="113100" bIns="113100"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lnSpc>
                <a:spcPct val="150000"/>
              </a:lnSpc>
              <a:buNone/>
            </a:pPr>
            <a:r>
              <a:rPr lang="en-US" sz="3200" dirty="0" err="1">
                <a:solidFill>
                  <a:srgbClr val="2490E9"/>
                </a:solidFill>
                <a:latin typeface="Heebo Light"/>
                <a:ea typeface="Heebo Light"/>
                <a:cs typeface="Heebo Light"/>
                <a:sym typeface="Heebo Light"/>
              </a:rPr>
              <a:t>PredictiMed</a:t>
            </a:r>
            <a:r>
              <a:rPr lang="en-US" sz="3200" dirty="0">
                <a:solidFill>
                  <a:srgbClr val="2490E9"/>
                </a:solidFill>
                <a:effectLst/>
                <a:latin typeface="Trebuchet MS" panose="020B0703020202090204" pitchFamily="34" charset="0"/>
              </a:rPr>
              <a:t>™</a:t>
            </a:r>
            <a:r>
              <a:rPr lang="en-US" sz="3200" dirty="0">
                <a:solidFill>
                  <a:srgbClr val="2490E9"/>
                </a:solidFill>
                <a:latin typeface="Heebo Light"/>
                <a:ea typeface="Heebo Light"/>
                <a:cs typeface="Heebo Light"/>
                <a:sym typeface="Heebo Light"/>
              </a:rPr>
              <a:t> VALIDATED* next generation</a:t>
            </a:r>
          </a:p>
          <a:p>
            <a:pPr marL="0" indent="0">
              <a:lnSpc>
                <a:spcPct val="150000"/>
              </a:lnSpc>
              <a:buNone/>
            </a:pPr>
            <a:r>
              <a:rPr lang="en-US" sz="2400" dirty="0">
                <a:solidFill>
                  <a:schemeClr val="dk1"/>
                </a:solidFill>
                <a:latin typeface="Heebo Light"/>
                <a:ea typeface="Heebo Light"/>
                <a:cs typeface="Heebo Light"/>
                <a:sym typeface="Heebo Light"/>
              </a:rPr>
              <a:t>Analytics &amp; Predictive Modeling Tools</a:t>
            </a:r>
          </a:p>
          <a:p>
            <a:pPr marL="0" indent="0">
              <a:lnSpc>
                <a:spcPct val="150000"/>
              </a:lnSpc>
              <a:buNone/>
            </a:pPr>
            <a:r>
              <a:rPr lang="en-US" sz="2000" dirty="0">
                <a:solidFill>
                  <a:schemeClr val="dk1"/>
                </a:solidFill>
                <a:latin typeface="Heebo Light" pitchFamily="2" charset="-79"/>
                <a:ea typeface="Heebo"/>
                <a:cs typeface="Heebo Light" pitchFamily="2" charset="-79"/>
                <a:sym typeface="Heebo"/>
              </a:rPr>
              <a:t>    </a:t>
            </a:r>
            <a:r>
              <a:rPr lang="en-US" sz="2000" b="1" dirty="0">
                <a:solidFill>
                  <a:schemeClr val="accent1"/>
                </a:solidFill>
                <a:latin typeface="Heebo Light" pitchFamily="2" charset="-79"/>
                <a:ea typeface="Heebo"/>
                <a:cs typeface="Heebo Light" pitchFamily="2" charset="-79"/>
                <a:sym typeface="Heebo"/>
              </a:rPr>
              <a:t>*</a:t>
            </a:r>
            <a:r>
              <a:rPr lang="en-US" sz="2000" dirty="0">
                <a:solidFill>
                  <a:schemeClr val="dk1"/>
                </a:solidFill>
                <a:latin typeface="Heebo Light" pitchFamily="2" charset="-79"/>
                <a:ea typeface="Heebo"/>
                <a:cs typeface="Heebo Light" pitchFamily="2" charset="-79"/>
                <a:sym typeface="Heebo"/>
              </a:rPr>
              <a:t>     </a:t>
            </a:r>
            <a:r>
              <a:rPr lang="en-US" sz="2000" dirty="0">
                <a:solidFill>
                  <a:srgbClr val="2490E9"/>
                </a:solidFill>
                <a:latin typeface="Heebo Light" pitchFamily="2" charset="-79"/>
                <a:ea typeface="Heebo"/>
                <a:cs typeface="Heebo Light" pitchFamily="2" charset="-79"/>
                <a:sym typeface="Heebo"/>
              </a:rPr>
              <a:t>Validated Through Intel-GE Care Innovations Validation Institute, Care Innovations </a:t>
            </a:r>
          </a:p>
          <a:p>
            <a:pPr marL="571500">
              <a:lnSpc>
                <a:spcPct val="150000"/>
              </a:lnSpc>
              <a:buClr>
                <a:schemeClr val="dk1"/>
              </a:buClr>
              <a:buSzPts val="1200"/>
              <a:buFont typeface="Heebo"/>
              <a:buChar char="●"/>
            </a:pPr>
            <a:r>
              <a:rPr lang="en-US" sz="2000" dirty="0">
                <a:solidFill>
                  <a:schemeClr val="dk1"/>
                </a:solidFill>
                <a:latin typeface="Heebo Light" pitchFamily="2" charset="-79"/>
                <a:ea typeface="Heebo"/>
                <a:cs typeface="Heebo Light" pitchFamily="2" charset="-79"/>
                <a:sym typeface="Heebo"/>
              </a:rPr>
              <a:t>Segmented Pre-disease Predictive Model</a:t>
            </a:r>
            <a:r>
              <a:rPr lang="en-US" sz="2000" dirty="0">
                <a:solidFill>
                  <a:schemeClr val="dk1"/>
                </a:solidFill>
                <a:latin typeface="Heebo Light" pitchFamily="2" charset="-79"/>
                <a:cs typeface="Heebo Light" pitchFamily="2" charset="-79"/>
                <a:sym typeface="Roboto"/>
              </a:rPr>
              <a:t>™</a:t>
            </a:r>
            <a:endParaRPr lang="en-US" sz="2000" dirty="0">
              <a:solidFill>
                <a:schemeClr val="dk1"/>
              </a:solidFill>
              <a:latin typeface="Heebo Light" pitchFamily="2" charset="-79"/>
              <a:ea typeface="Heebo"/>
              <a:cs typeface="Heebo Light" pitchFamily="2" charset="-79"/>
              <a:sym typeface="Heebo"/>
            </a:endParaRPr>
          </a:p>
          <a:p>
            <a:pPr marL="571500">
              <a:lnSpc>
                <a:spcPct val="150000"/>
              </a:lnSpc>
              <a:buClr>
                <a:schemeClr val="dk1"/>
              </a:buClr>
              <a:buSzPts val="1200"/>
              <a:buFont typeface="Heebo"/>
              <a:buChar char="●"/>
            </a:pPr>
            <a:r>
              <a:rPr lang="en-US" sz="2000" dirty="0">
                <a:solidFill>
                  <a:schemeClr val="dk1"/>
                </a:solidFill>
                <a:latin typeface="Heebo Light" pitchFamily="2" charset="-79"/>
                <a:ea typeface="Heebo"/>
                <a:cs typeface="Heebo Light" pitchFamily="2" charset="-79"/>
                <a:sym typeface="Heebo"/>
              </a:rPr>
              <a:t>Segmented End-stage Predictive Model</a:t>
            </a:r>
            <a:r>
              <a:rPr lang="en-US" sz="2000" dirty="0">
                <a:solidFill>
                  <a:schemeClr val="dk1"/>
                </a:solidFill>
                <a:latin typeface="Heebo Light" pitchFamily="2" charset="-79"/>
                <a:cs typeface="Heebo Light" pitchFamily="2" charset="-79"/>
                <a:sym typeface="Roboto"/>
              </a:rPr>
              <a:t>™</a:t>
            </a:r>
            <a:endParaRPr lang="en-US" sz="1400" dirty="0">
              <a:solidFill>
                <a:schemeClr val="dk1"/>
              </a:solidFill>
              <a:latin typeface="Roboto"/>
              <a:ea typeface="Roboto"/>
              <a:cs typeface="Roboto"/>
              <a:sym typeface="Roboto"/>
            </a:endParaRPr>
          </a:p>
          <a:p>
            <a:pPr marL="0" indent="0">
              <a:lnSpc>
                <a:spcPct val="150000"/>
              </a:lnSpc>
              <a:buNone/>
            </a:pPr>
            <a:r>
              <a:rPr lang="en-US" sz="2400" dirty="0">
                <a:solidFill>
                  <a:schemeClr val="dk1"/>
                </a:solidFill>
                <a:latin typeface="Heebo Light"/>
                <a:ea typeface="Heebo Light"/>
                <a:cs typeface="Heebo Light"/>
                <a:sym typeface="Heebo Light"/>
              </a:rPr>
              <a:t>Fully integrated proprietary technology/service platform includes:</a:t>
            </a:r>
          </a:p>
          <a:p>
            <a:pPr marL="571500">
              <a:buClr>
                <a:schemeClr val="dk1"/>
              </a:buClr>
              <a:buSzPts val="1200"/>
              <a:buFont typeface="Heebo"/>
              <a:buChar char="●"/>
            </a:pPr>
            <a:r>
              <a:rPr lang="en-US" sz="2000" dirty="0">
                <a:solidFill>
                  <a:schemeClr val="dk1"/>
                </a:solidFill>
                <a:latin typeface="Heebo Light" pitchFamily="2" charset="-79"/>
                <a:cs typeface="Heebo Light" pitchFamily="2" charset="-79"/>
                <a:sym typeface="Heebo"/>
              </a:rPr>
              <a:t>Personal Health Dashboard</a:t>
            </a:r>
            <a:r>
              <a:rPr lang="en-US" sz="2000" dirty="0">
                <a:solidFill>
                  <a:schemeClr val="dk1"/>
                </a:solidFill>
                <a:latin typeface="Heebo Light" pitchFamily="2" charset="-79"/>
                <a:cs typeface="Heebo Light" pitchFamily="2" charset="-79"/>
                <a:sym typeface="Roboto"/>
              </a:rPr>
              <a:t>™</a:t>
            </a:r>
            <a:r>
              <a:rPr lang="en-US" sz="2000" dirty="0">
                <a:solidFill>
                  <a:schemeClr val="dk1"/>
                </a:solidFill>
                <a:latin typeface="Heebo Light" pitchFamily="2" charset="-79"/>
                <a:cs typeface="Heebo Light" pitchFamily="2" charset="-79"/>
                <a:sym typeface="Heebo"/>
              </a:rPr>
              <a:t>, behavioral modification programs, rewards, personalized health content, risk resolution guidelines, claims and payor administration, </a:t>
            </a:r>
            <a:r>
              <a:rPr lang="en-US" sz="2000" dirty="0" err="1">
                <a:solidFill>
                  <a:schemeClr val="dk1"/>
                </a:solidFill>
                <a:latin typeface="Heebo Light" pitchFamily="2" charset="-79"/>
                <a:cs typeface="Heebo Light" pitchFamily="2" charset="-79"/>
                <a:sym typeface="Heebo"/>
              </a:rPr>
              <a:t>Wholeistic</a:t>
            </a:r>
            <a:r>
              <a:rPr lang="en-US" sz="2000" dirty="0">
                <a:solidFill>
                  <a:schemeClr val="dk1"/>
                </a:solidFill>
                <a:latin typeface="Heebo Light" pitchFamily="2" charset="-79"/>
                <a:cs typeface="Heebo Light" pitchFamily="2" charset="-79"/>
                <a:sym typeface="Roboto"/>
              </a:rPr>
              <a:t>™</a:t>
            </a:r>
            <a:r>
              <a:rPr lang="en-US" sz="2000" dirty="0">
                <a:solidFill>
                  <a:schemeClr val="dk1"/>
                </a:solidFill>
                <a:latin typeface="Heebo Light" pitchFamily="2" charset="-79"/>
                <a:cs typeface="Heebo Light" pitchFamily="2" charset="-79"/>
                <a:sym typeface="Heebo"/>
              </a:rPr>
              <a:t> coaching tools, Champ</a:t>
            </a:r>
            <a:r>
              <a:rPr lang="en-US" sz="2000" dirty="0">
                <a:solidFill>
                  <a:schemeClr val="dk1"/>
                </a:solidFill>
                <a:latin typeface="Heebo Light" pitchFamily="2" charset="-79"/>
                <a:cs typeface="Heebo Light" pitchFamily="2" charset="-79"/>
                <a:sym typeface="Roboto"/>
              </a:rPr>
              <a:t>™</a:t>
            </a:r>
            <a:r>
              <a:rPr lang="en-US" sz="2000" dirty="0">
                <a:solidFill>
                  <a:schemeClr val="dk1"/>
                </a:solidFill>
                <a:latin typeface="Heebo Light" pitchFamily="2" charset="-79"/>
                <a:cs typeface="Heebo Light" pitchFamily="2" charset="-79"/>
                <a:sym typeface="Heebo"/>
              </a:rPr>
              <a:t> Score, Benefits linkage tools</a:t>
            </a:r>
            <a:endParaRPr lang="en-US" sz="2000" dirty="0">
              <a:solidFill>
                <a:schemeClr val="dk1"/>
              </a:solidFill>
              <a:latin typeface="Heebo Light" pitchFamily="2" charset="-79"/>
              <a:cs typeface="Heebo Light" pitchFamily="2" charset="-79"/>
              <a:sym typeface="Roboto"/>
            </a:endParaRPr>
          </a:p>
        </p:txBody>
      </p:sp>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lang="en" sz="3600" dirty="0">
                <a:latin typeface="Heebo Light"/>
                <a:ea typeface="Heebo Light"/>
                <a:cs typeface="Heebo Light"/>
                <a:sym typeface="Heebo Light"/>
              </a:rPr>
              <a:t>How is </a:t>
            </a: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600" dirty="0">
                <a:solidFill>
                  <a:srgbClr val="2490E9"/>
                </a:solidFill>
                <a:effectLst/>
                <a:latin typeface="Trebuchet MS" panose="020B0703020202090204" pitchFamily="34" charset="0"/>
              </a:rPr>
              <a:t>™</a:t>
            </a:r>
            <a:r>
              <a:rPr kumimoji="0" lang="en-US" sz="3600" b="0" i="0" u="none" strike="noStrike" kern="0" cap="none" spc="0" normalizeH="0" baseline="0" noProof="0" dirty="0">
                <a:ln>
                  <a:noFill/>
                </a:ln>
                <a:solidFill>
                  <a:srgbClr val="27B4C5"/>
                </a:solidFill>
                <a:effectLst/>
                <a:uLnTx/>
                <a:uFillTx/>
                <a:latin typeface="Heebo"/>
                <a:ea typeface="Heebo"/>
                <a:cs typeface="Heebo"/>
                <a:sym typeface="Heebo"/>
              </a:rPr>
              <a:t> </a:t>
            </a:r>
            <a:r>
              <a:rPr lang="en" sz="3600" dirty="0">
                <a:latin typeface="Heebo Light"/>
                <a:ea typeface="Heebo Light"/>
                <a:cs typeface="Heebo Light"/>
                <a:sym typeface="Heebo Light"/>
              </a:rPr>
              <a:t>Different?</a:t>
            </a:r>
            <a:endParaRPr lang="en-US" dirty="0"/>
          </a:p>
        </p:txBody>
      </p:sp>
    </p:spTree>
    <p:extLst>
      <p:ext uri="{BB962C8B-B14F-4D97-AF65-F5344CB8AC3E}">
        <p14:creationId xmlns:p14="http://schemas.microsoft.com/office/powerpoint/2010/main" val="387252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E1AA-FC49-B43D-310E-E85A5A6FA49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7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700" dirty="0">
                <a:solidFill>
                  <a:srgbClr val="2490E9"/>
                </a:solidFill>
                <a:effectLst/>
                <a:latin typeface="Trebuchet MS" panose="020B0703020202090204" pitchFamily="34" charset="0"/>
              </a:rPr>
              <a:t>™</a:t>
            </a:r>
            <a:r>
              <a:rPr kumimoji="0" lang="en-US" sz="3700" b="0" i="0" u="none" strike="noStrike" kern="0" cap="none" spc="0" normalizeH="0" baseline="0" noProof="0" dirty="0">
                <a:ln>
                  <a:noFill/>
                </a:ln>
                <a:solidFill>
                  <a:srgbClr val="27B4C5"/>
                </a:solidFill>
                <a:effectLst/>
                <a:uLnTx/>
                <a:uFillTx/>
                <a:latin typeface="Heebo"/>
                <a:ea typeface="Heebo"/>
                <a:cs typeface="Heebo"/>
                <a:sym typeface="Heebo"/>
              </a:rPr>
              <a:t> </a:t>
            </a:r>
            <a:r>
              <a:rPr kumimoji="0" lang="en-US" sz="3700" b="0" i="0" u="none" strike="noStrike" kern="0" cap="none" spc="0" normalizeH="0" baseline="0" noProof="0" dirty="0">
                <a:ln>
                  <a:noFill/>
                </a:ln>
                <a:solidFill>
                  <a:srgbClr val="000000"/>
                </a:solidFill>
                <a:effectLst/>
                <a:uLnTx/>
                <a:uFillTx/>
                <a:latin typeface="Heebo Light"/>
                <a:ea typeface="Heebo Light"/>
                <a:cs typeface="Heebo Light"/>
                <a:sym typeface="Heebo Light"/>
              </a:rPr>
              <a:t>Predictive Med Model</a:t>
            </a:r>
            <a:endParaRPr lang="en-US" dirty="0"/>
          </a:p>
        </p:txBody>
      </p:sp>
      <p:grpSp>
        <p:nvGrpSpPr>
          <p:cNvPr id="10" name="Group 9">
            <a:extLst>
              <a:ext uri="{FF2B5EF4-FFF2-40B4-BE49-F238E27FC236}">
                <a16:creationId xmlns:a16="http://schemas.microsoft.com/office/drawing/2014/main" id="{F892F578-86BB-BFD5-6864-A4B23B82A065}"/>
              </a:ext>
            </a:extLst>
          </p:cNvPr>
          <p:cNvGrpSpPr/>
          <p:nvPr/>
        </p:nvGrpSpPr>
        <p:grpSpPr>
          <a:xfrm>
            <a:off x="780503" y="1537982"/>
            <a:ext cx="7290836" cy="4517203"/>
            <a:chOff x="471013" y="1439227"/>
            <a:chExt cx="8208754" cy="4963047"/>
          </a:xfrm>
        </p:grpSpPr>
        <p:pic>
          <p:nvPicPr>
            <p:cNvPr id="3" name="Google Shape;170;p22">
              <a:extLst>
                <a:ext uri="{FF2B5EF4-FFF2-40B4-BE49-F238E27FC236}">
                  <a16:creationId xmlns:a16="http://schemas.microsoft.com/office/drawing/2014/main" id="{9A24E10F-ACC1-D327-5B77-C6AC38D61F32}"/>
                </a:ext>
              </a:extLst>
            </p:cNvPr>
            <p:cNvPicPr preferRelativeResize="0"/>
            <p:nvPr/>
          </p:nvPicPr>
          <p:blipFill rotWithShape="1">
            <a:blip r:embed="rId2">
              <a:alphaModFix/>
            </a:blip>
            <a:srcRect/>
            <a:stretch/>
          </p:blipFill>
          <p:spPr>
            <a:xfrm>
              <a:off x="3334627" y="1439227"/>
              <a:ext cx="2481527" cy="4963047"/>
            </a:xfrm>
            <a:prstGeom prst="rect">
              <a:avLst/>
            </a:prstGeom>
            <a:noFill/>
            <a:ln>
              <a:noFill/>
            </a:ln>
          </p:spPr>
        </p:pic>
        <p:pic>
          <p:nvPicPr>
            <p:cNvPr id="4" name="Google Shape;172;p22">
              <a:extLst>
                <a:ext uri="{FF2B5EF4-FFF2-40B4-BE49-F238E27FC236}">
                  <a16:creationId xmlns:a16="http://schemas.microsoft.com/office/drawing/2014/main" id="{D6925819-2286-AAC2-706E-317AF4E7D59A}"/>
                </a:ext>
              </a:extLst>
            </p:cNvPr>
            <p:cNvPicPr preferRelativeResize="0"/>
            <p:nvPr/>
          </p:nvPicPr>
          <p:blipFill rotWithShape="1">
            <a:blip r:embed="rId3">
              <a:alphaModFix/>
            </a:blip>
            <a:srcRect/>
            <a:stretch/>
          </p:blipFill>
          <p:spPr>
            <a:xfrm>
              <a:off x="471013" y="1439227"/>
              <a:ext cx="2481527" cy="4963047"/>
            </a:xfrm>
            <a:prstGeom prst="rect">
              <a:avLst/>
            </a:prstGeom>
            <a:noFill/>
            <a:ln>
              <a:noFill/>
            </a:ln>
          </p:spPr>
        </p:pic>
        <p:pic>
          <p:nvPicPr>
            <p:cNvPr id="8" name="Google Shape;171;p22">
              <a:extLst>
                <a:ext uri="{FF2B5EF4-FFF2-40B4-BE49-F238E27FC236}">
                  <a16:creationId xmlns:a16="http://schemas.microsoft.com/office/drawing/2014/main" id="{4DF27D75-B418-C67C-40E3-1545384B3E3A}"/>
                </a:ext>
              </a:extLst>
            </p:cNvPr>
            <p:cNvPicPr preferRelativeResize="0"/>
            <p:nvPr/>
          </p:nvPicPr>
          <p:blipFill>
            <a:blip r:embed="rId4"/>
            <a:srcRect/>
            <a:stretch/>
          </p:blipFill>
          <p:spPr>
            <a:xfrm>
              <a:off x="6198240" y="1441171"/>
              <a:ext cx="2481527" cy="4959163"/>
            </a:xfrm>
            <a:prstGeom prst="rect">
              <a:avLst/>
            </a:prstGeom>
            <a:noFill/>
            <a:ln>
              <a:noFill/>
            </a:ln>
          </p:spPr>
        </p:pic>
      </p:grpSp>
      <p:pic>
        <p:nvPicPr>
          <p:cNvPr id="6" name="Picture 5">
            <a:extLst>
              <a:ext uri="{FF2B5EF4-FFF2-40B4-BE49-F238E27FC236}">
                <a16:creationId xmlns:a16="http://schemas.microsoft.com/office/drawing/2014/main" id="{E8282B25-1623-3881-C817-0AD0C9C4FE37}"/>
              </a:ext>
            </a:extLst>
          </p:cNvPr>
          <p:cNvPicPr>
            <a:picLocks noChangeAspect="1"/>
          </p:cNvPicPr>
          <p:nvPr/>
        </p:nvPicPr>
        <p:blipFill>
          <a:blip r:embed="rId5"/>
          <a:srcRect/>
          <a:stretch/>
        </p:blipFill>
        <p:spPr>
          <a:xfrm>
            <a:off x="8289663" y="1919843"/>
            <a:ext cx="5527938" cy="4245456"/>
          </a:xfrm>
          <a:prstGeom prst="rect">
            <a:avLst/>
          </a:prstGeom>
        </p:spPr>
      </p:pic>
    </p:spTree>
    <p:extLst>
      <p:ext uri="{BB962C8B-B14F-4D97-AF65-F5344CB8AC3E}">
        <p14:creationId xmlns:p14="http://schemas.microsoft.com/office/powerpoint/2010/main" val="45310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0F384F-DE41-7505-B9CE-84E8BA6BD883}"/>
              </a:ext>
            </a:extLst>
          </p:cNvPr>
          <p:cNvSpPr>
            <a:spLocks noGrp="1"/>
          </p:cNvSpPr>
          <p:nvPr>
            <p:ph type="title"/>
          </p:nvPr>
        </p:nvSpPr>
        <p:spPr>
          <a:xfrm>
            <a:off x="471013" y="672482"/>
            <a:ext cx="12875491" cy="8655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The</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Black"/>
                <a:ea typeface="Heebo Black"/>
                <a:cs typeface="Heebo Black"/>
                <a:sym typeface="Heebo Black"/>
              </a:rPr>
              <a:t>CHAMP</a:t>
            </a:r>
            <a:r>
              <a:rPr kumimoji="0" lang="en-US" sz="3600" b="0" i="0" u="none" strike="noStrike" kern="0" cap="none" spc="0" normalizeH="0" baseline="0" noProof="0" dirty="0">
                <a:ln>
                  <a:noFill/>
                </a:ln>
                <a:solidFill>
                  <a:srgbClr val="4285F4"/>
                </a:solidFill>
                <a:effectLst/>
                <a:uLnTx/>
                <a:uFillTx/>
                <a:latin typeface="Heebo"/>
                <a:ea typeface="Heebo"/>
                <a:cs typeface="Heebo"/>
                <a:sym typeface="Heebo"/>
              </a:rPr>
              <a:t> </a:t>
            </a:r>
            <a:r>
              <a:rPr kumimoji="0" lang="en-US" sz="3600" b="0" i="0" u="none" strike="noStrike" kern="0" cap="none" spc="0" normalizeH="0" baseline="0" noProof="0" dirty="0">
                <a:ln>
                  <a:noFill/>
                </a:ln>
                <a:solidFill>
                  <a:srgbClr val="4285F4"/>
                </a:solidFill>
                <a:effectLst/>
                <a:uLnTx/>
                <a:uFillTx/>
                <a:latin typeface="Heebo Light"/>
                <a:ea typeface="Heebo Light"/>
                <a:cs typeface="Heebo Light"/>
                <a:sym typeface="Heebo Light"/>
              </a:rPr>
              <a:t>Plan</a:t>
            </a:r>
            <a:r>
              <a:rPr lang="en-US" sz="3600" dirty="0">
                <a:solidFill>
                  <a:srgbClr val="2490E9"/>
                </a:solidFill>
                <a:effectLst/>
                <a:latin typeface="Trebuchet MS" panose="020B0703020202090204" pitchFamily="34" charset="0"/>
              </a:rPr>
              <a:t>™</a:t>
            </a:r>
            <a:r>
              <a:rPr kumimoji="0" lang="en-US" sz="3600" b="0" i="0" u="none" strike="noStrike" kern="0" cap="none" spc="0" normalizeH="0" baseline="0" noProof="0" dirty="0">
                <a:ln>
                  <a:noFill/>
                </a:ln>
                <a:solidFill>
                  <a:srgbClr val="27B4C5"/>
                </a:solidFill>
                <a:effectLst/>
                <a:uLnTx/>
                <a:uFillTx/>
                <a:latin typeface="Heebo"/>
                <a:ea typeface="Heebo"/>
                <a:cs typeface="Heebo"/>
                <a:sym typeface="Heebo"/>
              </a:rPr>
              <a:t> </a:t>
            </a:r>
            <a:r>
              <a:rPr lang="en" sz="3600" dirty="0">
                <a:latin typeface="Heebo Light"/>
                <a:ea typeface="Heebo Light"/>
                <a:cs typeface="Heebo Light"/>
                <a:sym typeface="Heebo Light"/>
              </a:rPr>
              <a:t>Face Scanner Application</a:t>
            </a:r>
            <a:endParaRPr lang="en-US" dirty="0"/>
          </a:p>
        </p:txBody>
      </p:sp>
      <p:sp>
        <p:nvSpPr>
          <p:cNvPr id="2" name="Google Shape;105;p16">
            <a:extLst>
              <a:ext uri="{FF2B5EF4-FFF2-40B4-BE49-F238E27FC236}">
                <a16:creationId xmlns:a16="http://schemas.microsoft.com/office/drawing/2014/main" id="{B8C488C3-122F-C3EC-762D-8A242028B5E4}"/>
              </a:ext>
            </a:extLst>
          </p:cNvPr>
          <p:cNvSpPr txBox="1">
            <a:spLocks/>
          </p:cNvSpPr>
          <p:nvPr/>
        </p:nvSpPr>
        <p:spPr>
          <a:xfrm>
            <a:off x="471014" y="1570416"/>
            <a:ext cx="12875490" cy="1594815"/>
          </a:xfrm>
          <a:prstGeom prst="rect">
            <a:avLst/>
          </a:prstGeom>
          <a:noFill/>
          <a:ln>
            <a:noFill/>
          </a:ln>
        </p:spPr>
        <p:txBody>
          <a:bodyPr spcFirstLastPara="1" wrap="square" lIns="113100" tIns="113100" rIns="113100" bIns="113100"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pPr marL="0" indent="0">
              <a:spcAft>
                <a:spcPts val="1200"/>
              </a:spcAft>
              <a:buNone/>
            </a:pPr>
            <a:r>
              <a:rPr lang="en-US" sz="2400" dirty="0">
                <a:solidFill>
                  <a:schemeClr val="dk1"/>
                </a:solidFill>
                <a:latin typeface="Heebo Light"/>
                <a:ea typeface="Heebo Light"/>
                <a:cs typeface="Heebo Light"/>
                <a:sym typeface="Heebo Light"/>
              </a:rPr>
              <a:t>Employees can use the FDA registered scanning technology to capture a large range of health information that they can use to improve upon and track their progress over time.</a:t>
            </a:r>
          </a:p>
        </p:txBody>
      </p:sp>
      <p:grpSp>
        <p:nvGrpSpPr>
          <p:cNvPr id="3" name="Group 2">
            <a:extLst>
              <a:ext uri="{FF2B5EF4-FFF2-40B4-BE49-F238E27FC236}">
                <a16:creationId xmlns:a16="http://schemas.microsoft.com/office/drawing/2014/main" id="{55E57297-ED6F-9222-19CE-3FD683D2E168}"/>
              </a:ext>
            </a:extLst>
          </p:cNvPr>
          <p:cNvGrpSpPr/>
          <p:nvPr/>
        </p:nvGrpSpPr>
        <p:grpSpPr>
          <a:xfrm>
            <a:off x="-1518" y="2718487"/>
            <a:ext cx="13799128" cy="4534930"/>
            <a:chOff x="-1518" y="2718487"/>
            <a:chExt cx="13799128" cy="4534930"/>
          </a:xfrm>
        </p:grpSpPr>
        <p:grpSp>
          <p:nvGrpSpPr>
            <p:cNvPr id="5" name="Group 4">
              <a:extLst>
                <a:ext uri="{FF2B5EF4-FFF2-40B4-BE49-F238E27FC236}">
                  <a16:creationId xmlns:a16="http://schemas.microsoft.com/office/drawing/2014/main" id="{BBD3DD95-3C0A-6904-ED66-D57BA492387F}"/>
                </a:ext>
              </a:extLst>
            </p:cNvPr>
            <p:cNvGrpSpPr/>
            <p:nvPr/>
          </p:nvGrpSpPr>
          <p:grpSpPr>
            <a:xfrm>
              <a:off x="-1518" y="2718487"/>
              <a:ext cx="13799128" cy="4534930"/>
              <a:chOff x="1484256" y="3042280"/>
              <a:chExt cx="10320561" cy="3391738"/>
            </a:xfrm>
          </p:grpSpPr>
          <p:pic>
            <p:nvPicPr>
              <p:cNvPr id="9" name="Picture 8" descr="A picture containing diagram">
                <a:extLst>
                  <a:ext uri="{FF2B5EF4-FFF2-40B4-BE49-F238E27FC236}">
                    <a16:creationId xmlns:a16="http://schemas.microsoft.com/office/drawing/2014/main" id="{1368B010-1364-9A8A-5FDC-2F9D2A4F1286}"/>
                  </a:ext>
                </a:extLst>
              </p:cNvPr>
              <p:cNvPicPr>
                <a:picLocks noChangeAspect="1"/>
              </p:cNvPicPr>
              <p:nvPr/>
            </p:nvPicPr>
            <p:blipFill>
              <a:blip r:embed="rId3"/>
              <a:stretch>
                <a:fillRect/>
              </a:stretch>
            </p:blipFill>
            <p:spPr>
              <a:xfrm>
                <a:off x="7492579" y="3048922"/>
                <a:ext cx="2227852" cy="3385096"/>
              </a:xfrm>
              <a:prstGeom prst="rect">
                <a:avLst/>
              </a:prstGeom>
            </p:spPr>
          </p:pic>
          <p:pic>
            <p:nvPicPr>
              <p:cNvPr id="12" name="Picture 11" descr="A picture containing diagram">
                <a:extLst>
                  <a:ext uri="{FF2B5EF4-FFF2-40B4-BE49-F238E27FC236}">
                    <a16:creationId xmlns:a16="http://schemas.microsoft.com/office/drawing/2014/main" id="{EAB41CFE-99A6-F8C9-5DD3-A13961FB7369}"/>
                  </a:ext>
                </a:extLst>
              </p:cNvPr>
              <p:cNvPicPr>
                <a:picLocks noChangeAspect="1"/>
              </p:cNvPicPr>
              <p:nvPr/>
            </p:nvPicPr>
            <p:blipFill rotWithShape="1">
              <a:blip r:embed="rId4"/>
              <a:srcRect r="1456" b="2530"/>
              <a:stretch/>
            </p:blipFill>
            <p:spPr>
              <a:xfrm>
                <a:off x="5383013" y="3048922"/>
                <a:ext cx="2176563" cy="3281095"/>
              </a:xfrm>
              <a:prstGeom prst="rect">
                <a:avLst/>
              </a:prstGeom>
            </p:spPr>
          </p:pic>
          <p:pic>
            <p:nvPicPr>
              <p:cNvPr id="13" name="Picture 12" descr="Diagram">
                <a:extLst>
                  <a:ext uri="{FF2B5EF4-FFF2-40B4-BE49-F238E27FC236}">
                    <a16:creationId xmlns:a16="http://schemas.microsoft.com/office/drawing/2014/main" id="{A6A06469-1F84-21F1-1510-65A27191A353}"/>
                  </a:ext>
                </a:extLst>
              </p:cNvPr>
              <p:cNvPicPr>
                <a:picLocks noChangeAspect="1"/>
              </p:cNvPicPr>
              <p:nvPr/>
            </p:nvPicPr>
            <p:blipFill>
              <a:blip r:embed="rId5"/>
              <a:stretch>
                <a:fillRect/>
              </a:stretch>
            </p:blipFill>
            <p:spPr>
              <a:xfrm>
                <a:off x="9603154" y="3048923"/>
                <a:ext cx="2201663" cy="3337149"/>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D3F80FFE-F110-B7A0-0139-E932989CB076}"/>
                      </a:ext>
                    </a:extLst>
                  </p14:cNvPr>
                  <p14:cNvContentPartPr/>
                  <p14:nvPr/>
                </p14:nvContentPartPr>
                <p14:xfrm>
                  <a:off x="5323720" y="3177480"/>
                  <a:ext cx="360" cy="360"/>
                </p14:xfrm>
              </p:contentPart>
            </mc:Choice>
            <mc:Fallback xmlns="">
              <p:pic>
                <p:nvPicPr>
                  <p:cNvPr id="20" name="Ink 19">
                    <a:extLst>
                      <a:ext uri="{FF2B5EF4-FFF2-40B4-BE49-F238E27FC236}">
                        <a16:creationId xmlns:a16="http://schemas.microsoft.com/office/drawing/2014/main" id="{BC079A96-04F6-7BB8-4755-610B5012AE8A}"/>
                      </a:ext>
                    </a:extLst>
                  </p:cNvPr>
                  <p:cNvPicPr/>
                  <p:nvPr/>
                </p:nvPicPr>
                <p:blipFill>
                  <a:blip r:embed="rId7"/>
                  <a:stretch>
                    <a:fillRect/>
                  </a:stretch>
                </p:blipFill>
                <p:spPr>
                  <a:xfrm>
                    <a:off x="5314720" y="3168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F677D76-809A-0957-B60A-C5FD82CBFDC0}"/>
                      </a:ext>
                    </a:extLst>
                  </p14:cNvPr>
                  <p14:cNvContentPartPr/>
                  <p14:nvPr/>
                </p14:nvContentPartPr>
                <p14:xfrm>
                  <a:off x="5218960" y="3131760"/>
                  <a:ext cx="230040" cy="70200"/>
                </p14:xfrm>
              </p:contentPart>
            </mc:Choice>
            <mc:Fallback xmlns="">
              <p:pic>
                <p:nvPicPr>
                  <p:cNvPr id="21" name="Ink 20">
                    <a:extLst>
                      <a:ext uri="{FF2B5EF4-FFF2-40B4-BE49-F238E27FC236}">
                        <a16:creationId xmlns:a16="http://schemas.microsoft.com/office/drawing/2014/main" id="{2AC895AF-7F16-5AC7-99EC-FBA5159CBDCD}"/>
                      </a:ext>
                    </a:extLst>
                  </p:cNvPr>
                  <p:cNvPicPr/>
                  <p:nvPr/>
                </p:nvPicPr>
                <p:blipFill>
                  <a:blip r:embed="rId9"/>
                  <a:stretch>
                    <a:fillRect/>
                  </a:stretch>
                </p:blipFill>
                <p:spPr>
                  <a:xfrm>
                    <a:off x="5212226" y="3125010"/>
                    <a:ext cx="243239" cy="834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D609BF4C-7528-1809-B1BD-FA38FDC00D42}"/>
                      </a:ext>
                    </a:extLst>
                  </p14:cNvPr>
                  <p14:cNvContentPartPr/>
                  <p14:nvPr/>
                </p14:nvContentPartPr>
                <p14:xfrm>
                  <a:off x="5956240" y="3763920"/>
                  <a:ext cx="360" cy="360"/>
                </p14:xfrm>
              </p:contentPart>
            </mc:Choice>
            <mc:Fallback xmlns="">
              <p:pic>
                <p:nvPicPr>
                  <p:cNvPr id="22" name="Ink 21">
                    <a:extLst>
                      <a:ext uri="{FF2B5EF4-FFF2-40B4-BE49-F238E27FC236}">
                        <a16:creationId xmlns:a16="http://schemas.microsoft.com/office/drawing/2014/main" id="{6C4C8E30-066F-4794-DD05-C5D53F321CA8}"/>
                      </a:ext>
                    </a:extLst>
                  </p:cNvPr>
                  <p:cNvPicPr/>
                  <p:nvPr/>
                </p:nvPicPr>
                <p:blipFill>
                  <a:blip r:embed="rId7"/>
                  <a:stretch>
                    <a:fillRect/>
                  </a:stretch>
                </p:blipFill>
                <p:spPr>
                  <a:xfrm>
                    <a:off x="5947240" y="3754920"/>
                    <a:ext cx="18000" cy="18000"/>
                  </a:xfrm>
                  <a:prstGeom prst="rect">
                    <a:avLst/>
                  </a:prstGeom>
                </p:spPr>
              </p:pic>
            </mc:Fallback>
          </mc:AlternateContent>
          <p:pic>
            <p:nvPicPr>
              <p:cNvPr id="17" name="Picture 16" descr="A picture containing diagram">
                <a:extLst>
                  <a:ext uri="{FF2B5EF4-FFF2-40B4-BE49-F238E27FC236}">
                    <a16:creationId xmlns:a16="http://schemas.microsoft.com/office/drawing/2014/main" id="{80658644-AF50-FDEE-9C4B-18A33CE67801}"/>
                  </a:ext>
                </a:extLst>
              </p:cNvPr>
              <p:cNvPicPr>
                <a:picLocks noChangeAspect="1"/>
              </p:cNvPicPr>
              <p:nvPr/>
            </p:nvPicPr>
            <p:blipFill rotWithShape="1">
              <a:blip r:embed="rId11"/>
              <a:srcRect r="2823" b="2530"/>
              <a:stretch/>
            </p:blipFill>
            <p:spPr>
              <a:xfrm>
                <a:off x="3458801" y="3048922"/>
                <a:ext cx="2059233" cy="3157442"/>
              </a:xfrm>
              <a:prstGeom prst="rect">
                <a:avLst/>
              </a:prstGeom>
            </p:spPr>
          </p:pic>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id="{671E1F26-E874-91F6-9DEE-817051C71838}"/>
                      </a:ext>
                    </a:extLst>
                  </p14:cNvPr>
                  <p14:cNvContentPartPr/>
                  <p14:nvPr/>
                </p14:nvContentPartPr>
                <p14:xfrm>
                  <a:off x="5233360" y="3131160"/>
                  <a:ext cx="311760" cy="123480"/>
                </p14:xfrm>
              </p:contentPart>
            </mc:Choice>
            <mc:Fallback xmlns="">
              <p:pic>
                <p:nvPicPr>
                  <p:cNvPr id="24" name="Ink 23">
                    <a:extLst>
                      <a:ext uri="{FF2B5EF4-FFF2-40B4-BE49-F238E27FC236}">
                        <a16:creationId xmlns:a16="http://schemas.microsoft.com/office/drawing/2014/main" id="{ECA52F82-75C5-8A1C-6816-D52B5972DA48}"/>
                      </a:ext>
                    </a:extLst>
                  </p:cNvPr>
                  <p:cNvPicPr/>
                  <p:nvPr/>
                </p:nvPicPr>
                <p:blipFill>
                  <a:blip r:embed="rId13"/>
                  <a:stretch>
                    <a:fillRect/>
                  </a:stretch>
                </p:blipFill>
                <p:spPr>
                  <a:xfrm>
                    <a:off x="5226635" y="3124405"/>
                    <a:ext cx="324941" cy="136720"/>
                  </a:xfrm>
                  <a:prstGeom prst="rect">
                    <a:avLst/>
                  </a:prstGeom>
                </p:spPr>
              </p:pic>
            </mc:Fallback>
          </mc:AlternateContent>
          <p:grpSp>
            <p:nvGrpSpPr>
              <p:cNvPr id="40" name="Group 39">
                <a:extLst>
                  <a:ext uri="{FF2B5EF4-FFF2-40B4-BE49-F238E27FC236}">
                    <a16:creationId xmlns:a16="http://schemas.microsoft.com/office/drawing/2014/main" id="{0EFF8E22-A9F1-615B-4040-4DE5AC2B9787}"/>
                  </a:ext>
                </a:extLst>
              </p:cNvPr>
              <p:cNvGrpSpPr/>
              <p:nvPr/>
            </p:nvGrpSpPr>
            <p:grpSpPr>
              <a:xfrm>
                <a:off x="5249200" y="3154440"/>
                <a:ext cx="239760" cy="101280"/>
                <a:chOff x="3369600" y="3154440"/>
                <a:chExt cx="239760" cy="101280"/>
              </a:xfrm>
            </p:grpSpPr>
            <mc:AlternateContent xmlns:mc="http://schemas.openxmlformats.org/markup-compatibility/2006" xmlns:p14="http://schemas.microsoft.com/office/powerpoint/2010/main">
              <mc:Choice Requires="p14">
                <p:contentPart p14:bwMode="auto" r:id="rId14">
                  <p14:nvContentPartPr>
                    <p14:cNvPr id="51" name="Ink 50">
                      <a:extLst>
                        <a:ext uri="{FF2B5EF4-FFF2-40B4-BE49-F238E27FC236}">
                          <a16:creationId xmlns:a16="http://schemas.microsoft.com/office/drawing/2014/main" id="{210D5E8F-2302-9FF6-C17F-40AAB3CE038A}"/>
                        </a:ext>
                      </a:extLst>
                    </p14:cNvPr>
                    <p14:cNvContentPartPr/>
                    <p14:nvPr/>
                  </p14:nvContentPartPr>
                  <p14:xfrm>
                    <a:off x="3429000" y="3154440"/>
                    <a:ext cx="103320" cy="70920"/>
                  </p14:xfrm>
                </p:contentPart>
              </mc:Choice>
              <mc:Fallback xmlns="">
                <p:pic>
                  <p:nvPicPr>
                    <p:cNvPr id="20" name="Ink 19">
                      <a:extLst>
                        <a:ext uri="{FF2B5EF4-FFF2-40B4-BE49-F238E27FC236}">
                          <a16:creationId xmlns:a16="http://schemas.microsoft.com/office/drawing/2014/main" id="{5C1F8D9A-2253-2AAD-D0EC-714EE3256A6F}"/>
                        </a:ext>
                      </a:extLst>
                    </p:cNvPr>
                    <p:cNvPicPr/>
                    <p:nvPr/>
                  </p:nvPicPr>
                  <p:blipFill>
                    <a:blip r:embed="rId18"/>
                    <a:stretch>
                      <a:fillRect/>
                    </a:stretch>
                  </p:blipFill>
                  <p:spPr>
                    <a:xfrm>
                      <a:off x="3420000" y="3145800"/>
                      <a:ext cx="120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Ink 51">
                      <a:extLst>
                        <a:ext uri="{FF2B5EF4-FFF2-40B4-BE49-F238E27FC236}">
                          <a16:creationId xmlns:a16="http://schemas.microsoft.com/office/drawing/2014/main" id="{07BFE06E-E331-DD1C-6755-54C30C2071B6}"/>
                        </a:ext>
                      </a:extLst>
                    </p14:cNvPr>
                    <p14:cNvContentPartPr/>
                    <p14:nvPr/>
                  </p14:nvContentPartPr>
                  <p14:xfrm>
                    <a:off x="3497400" y="3169560"/>
                    <a:ext cx="360" cy="360"/>
                  </p14:xfrm>
                </p:contentPart>
              </mc:Choice>
              <mc:Fallback xmlns="">
                <p:pic>
                  <p:nvPicPr>
                    <p:cNvPr id="21" name="Ink 20">
                      <a:extLst>
                        <a:ext uri="{FF2B5EF4-FFF2-40B4-BE49-F238E27FC236}">
                          <a16:creationId xmlns:a16="http://schemas.microsoft.com/office/drawing/2014/main" id="{7F14C252-B014-CE43-16E9-49C8D4A39D5D}"/>
                        </a:ext>
                      </a:extLst>
                    </p:cNvPr>
                    <p:cNvPicPr/>
                    <p:nvPr/>
                  </p:nvPicPr>
                  <p:blipFill>
                    <a:blip r:embed="rId20"/>
                    <a:stretch>
                      <a:fillRect/>
                    </a:stretch>
                  </p:blipFill>
                  <p:spPr>
                    <a:xfrm>
                      <a:off x="3488400" y="316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Ink 52">
                      <a:extLst>
                        <a:ext uri="{FF2B5EF4-FFF2-40B4-BE49-F238E27FC236}">
                          <a16:creationId xmlns:a16="http://schemas.microsoft.com/office/drawing/2014/main" id="{B5022B3B-AF22-F572-D9D2-82470EC6BCF2}"/>
                        </a:ext>
                      </a:extLst>
                    </p14:cNvPr>
                    <p14:cNvContentPartPr/>
                    <p14:nvPr/>
                  </p14:nvContentPartPr>
                  <p14:xfrm>
                    <a:off x="3369600" y="3156720"/>
                    <a:ext cx="239760" cy="66600"/>
                  </p14:xfrm>
                </p:contentPart>
              </mc:Choice>
              <mc:Fallback xmlns="">
                <p:pic>
                  <p:nvPicPr>
                    <p:cNvPr id="33" name="Ink 32">
                      <a:extLst>
                        <a:ext uri="{FF2B5EF4-FFF2-40B4-BE49-F238E27FC236}">
                          <a16:creationId xmlns:a16="http://schemas.microsoft.com/office/drawing/2014/main" id="{647C9120-15CE-138B-87B7-465348B61CA5}"/>
                        </a:ext>
                      </a:extLst>
                    </p:cNvPr>
                    <p:cNvPicPr/>
                    <p:nvPr/>
                  </p:nvPicPr>
                  <p:blipFill>
                    <a:blip r:embed="rId22"/>
                    <a:stretch>
                      <a:fillRect/>
                    </a:stretch>
                  </p:blipFill>
                  <p:spPr>
                    <a:xfrm>
                      <a:off x="3360600" y="3147720"/>
                      <a:ext cx="257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742D1534-B5D6-CA26-ECBE-89758A9C1998}"/>
                        </a:ext>
                      </a:extLst>
                    </p14:cNvPr>
                    <p14:cNvContentPartPr/>
                    <p14:nvPr/>
                  </p14:nvContentPartPr>
                  <p14:xfrm>
                    <a:off x="3408480" y="3177960"/>
                    <a:ext cx="104040" cy="77760"/>
                  </p14:xfrm>
                </p:contentPart>
              </mc:Choice>
              <mc:Fallback xmlns="">
                <p:pic>
                  <p:nvPicPr>
                    <p:cNvPr id="34" name="Ink 33">
                      <a:extLst>
                        <a:ext uri="{FF2B5EF4-FFF2-40B4-BE49-F238E27FC236}">
                          <a16:creationId xmlns:a16="http://schemas.microsoft.com/office/drawing/2014/main" id="{21A8BD70-C6B0-7730-238B-835A0C8964CA}"/>
                        </a:ext>
                      </a:extLst>
                    </p:cNvPr>
                    <p:cNvPicPr/>
                    <p:nvPr/>
                  </p:nvPicPr>
                  <p:blipFill>
                    <a:blip r:embed="rId24"/>
                    <a:stretch>
                      <a:fillRect/>
                    </a:stretch>
                  </p:blipFill>
                  <p:spPr>
                    <a:xfrm>
                      <a:off x="3399840" y="3168960"/>
                      <a:ext cx="121680" cy="95400"/>
                    </a:xfrm>
                    <a:prstGeom prst="rect">
                      <a:avLst/>
                    </a:prstGeom>
                  </p:spPr>
                </p:pic>
              </mc:Fallback>
            </mc:AlternateContent>
          </p:grpSp>
          <p:grpSp>
            <p:nvGrpSpPr>
              <p:cNvPr id="41" name="Group 40">
                <a:extLst>
                  <a:ext uri="{FF2B5EF4-FFF2-40B4-BE49-F238E27FC236}">
                    <a16:creationId xmlns:a16="http://schemas.microsoft.com/office/drawing/2014/main" id="{1C208BCC-0CD9-7C70-1D8A-1A3C9F796560}"/>
                  </a:ext>
                </a:extLst>
              </p:cNvPr>
              <p:cNvGrpSpPr/>
              <p:nvPr/>
            </p:nvGrpSpPr>
            <p:grpSpPr>
              <a:xfrm>
                <a:off x="7550320" y="3145920"/>
                <a:ext cx="205920" cy="94320"/>
                <a:chOff x="5670720" y="3145920"/>
                <a:chExt cx="205920" cy="94320"/>
              </a:xfrm>
            </p:grpSpPr>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24E6D31A-29E5-2454-2379-AEEAAB102640}"/>
                        </a:ext>
                      </a:extLst>
                    </p14:cNvPr>
                    <p14:cNvContentPartPr/>
                    <p14:nvPr/>
                  </p14:nvContentPartPr>
                  <p14:xfrm>
                    <a:off x="5670720" y="3145920"/>
                    <a:ext cx="205920" cy="94320"/>
                  </p14:xfrm>
                </p:contentPart>
              </mc:Choice>
              <mc:Fallback xmlns="">
                <p:pic>
                  <p:nvPicPr>
                    <p:cNvPr id="36" name="Ink 35">
                      <a:extLst>
                        <a:ext uri="{FF2B5EF4-FFF2-40B4-BE49-F238E27FC236}">
                          <a16:creationId xmlns:a16="http://schemas.microsoft.com/office/drawing/2014/main" id="{05C14106-F450-F84C-AD2D-6DBD4AA1081A}"/>
                        </a:ext>
                      </a:extLst>
                    </p:cNvPr>
                    <p:cNvPicPr/>
                    <p:nvPr/>
                  </p:nvPicPr>
                  <p:blipFill>
                    <a:blip r:embed="rId26"/>
                    <a:stretch>
                      <a:fillRect/>
                    </a:stretch>
                  </p:blipFill>
                  <p:spPr>
                    <a:xfrm>
                      <a:off x="5661720" y="3137280"/>
                      <a:ext cx="22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54EB8829-587A-6EF5-3BD2-4BFE02807895}"/>
                        </a:ext>
                      </a:extLst>
                    </p14:cNvPr>
                    <p14:cNvContentPartPr/>
                    <p14:nvPr/>
                  </p14:nvContentPartPr>
                  <p14:xfrm>
                    <a:off x="5798520" y="3200280"/>
                    <a:ext cx="360" cy="360"/>
                  </p14:xfrm>
                </p:contentPart>
              </mc:Choice>
              <mc:Fallback xmlns="">
                <p:pic>
                  <p:nvPicPr>
                    <p:cNvPr id="37" name="Ink 36">
                      <a:extLst>
                        <a:ext uri="{FF2B5EF4-FFF2-40B4-BE49-F238E27FC236}">
                          <a16:creationId xmlns:a16="http://schemas.microsoft.com/office/drawing/2014/main" id="{395A48CE-9AD8-CCCF-BD45-9127F9C24F8A}"/>
                        </a:ext>
                      </a:extLst>
                    </p:cNvPr>
                    <p:cNvPicPr/>
                    <p:nvPr/>
                  </p:nvPicPr>
                  <p:blipFill>
                    <a:blip r:embed="rId20"/>
                    <a:stretch>
                      <a:fillRect/>
                    </a:stretch>
                  </p:blipFill>
                  <p:spPr>
                    <a:xfrm>
                      <a:off x="5789520" y="3191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803BBFC6-1D2D-7B55-07DE-D92D95D5DD27}"/>
                        </a:ext>
                      </a:extLst>
                    </p14:cNvPr>
                    <p14:cNvContentPartPr/>
                    <p14:nvPr/>
                  </p14:nvContentPartPr>
                  <p14:xfrm>
                    <a:off x="5740560" y="3167880"/>
                    <a:ext cx="88920" cy="60840"/>
                  </p14:xfrm>
                </p:contentPart>
              </mc:Choice>
              <mc:Fallback xmlns="">
                <p:pic>
                  <p:nvPicPr>
                    <p:cNvPr id="39" name="Ink 38">
                      <a:extLst>
                        <a:ext uri="{FF2B5EF4-FFF2-40B4-BE49-F238E27FC236}">
                          <a16:creationId xmlns:a16="http://schemas.microsoft.com/office/drawing/2014/main" id="{CB055C57-2A58-AB5B-E5FD-09ED1CC3B0D1}"/>
                        </a:ext>
                      </a:extLst>
                    </p:cNvPr>
                    <p:cNvPicPr/>
                    <p:nvPr/>
                  </p:nvPicPr>
                  <p:blipFill>
                    <a:blip r:embed="rId29"/>
                    <a:stretch>
                      <a:fillRect/>
                    </a:stretch>
                  </p:blipFill>
                  <p:spPr>
                    <a:xfrm>
                      <a:off x="5731920" y="3159240"/>
                      <a:ext cx="106560" cy="78480"/>
                    </a:xfrm>
                    <a:prstGeom prst="rect">
                      <a:avLst/>
                    </a:prstGeom>
                  </p:spPr>
                </p:pic>
              </mc:Fallback>
            </mc:AlternateContent>
          </p:grpSp>
          <p:grpSp>
            <p:nvGrpSpPr>
              <p:cNvPr id="42" name="Group 41">
                <a:extLst>
                  <a:ext uri="{FF2B5EF4-FFF2-40B4-BE49-F238E27FC236}">
                    <a16:creationId xmlns:a16="http://schemas.microsoft.com/office/drawing/2014/main" id="{C5D47E16-AC75-ED0F-81EA-4B23576F29A5}"/>
                  </a:ext>
                </a:extLst>
              </p:cNvPr>
              <p:cNvGrpSpPr/>
              <p:nvPr/>
            </p:nvGrpSpPr>
            <p:grpSpPr>
              <a:xfrm>
                <a:off x="9377680" y="3129000"/>
                <a:ext cx="353520" cy="111600"/>
                <a:chOff x="7498080" y="3129000"/>
                <a:chExt cx="353520" cy="111600"/>
              </a:xfrm>
            </p:grpSpPr>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C71F7E02-537F-A904-D18A-E3FAA8712E6C}"/>
                        </a:ext>
                      </a:extLst>
                    </p14:cNvPr>
                    <p14:cNvContentPartPr/>
                    <p14:nvPr/>
                  </p14:nvContentPartPr>
                  <p14:xfrm>
                    <a:off x="7498080" y="3129000"/>
                    <a:ext cx="353520" cy="111600"/>
                  </p14:xfrm>
                </p:contentPart>
              </mc:Choice>
              <mc:Fallback xmlns="">
                <p:pic>
                  <p:nvPicPr>
                    <p:cNvPr id="41" name="Ink 40">
                      <a:extLst>
                        <a:ext uri="{FF2B5EF4-FFF2-40B4-BE49-F238E27FC236}">
                          <a16:creationId xmlns:a16="http://schemas.microsoft.com/office/drawing/2014/main" id="{76D73E3A-A7DE-AB8E-2879-D566A7757FE6}"/>
                        </a:ext>
                      </a:extLst>
                    </p:cNvPr>
                    <p:cNvPicPr/>
                    <p:nvPr/>
                  </p:nvPicPr>
                  <p:blipFill>
                    <a:blip r:embed="rId31"/>
                    <a:stretch>
                      <a:fillRect/>
                    </a:stretch>
                  </p:blipFill>
                  <p:spPr>
                    <a:xfrm>
                      <a:off x="7489080" y="3120360"/>
                      <a:ext cx="37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90C2D63F-DFF9-9E27-1594-DED0F9AB2FC5}"/>
                        </a:ext>
                      </a:extLst>
                    </p14:cNvPr>
                    <p14:cNvContentPartPr/>
                    <p14:nvPr/>
                  </p14:nvContentPartPr>
                  <p14:xfrm>
                    <a:off x="7566480" y="3188760"/>
                    <a:ext cx="49320" cy="34560"/>
                  </p14:xfrm>
                </p:contentPart>
              </mc:Choice>
              <mc:Fallback xmlns="">
                <p:pic>
                  <p:nvPicPr>
                    <p:cNvPr id="42" name="Ink 41">
                      <a:extLst>
                        <a:ext uri="{FF2B5EF4-FFF2-40B4-BE49-F238E27FC236}">
                          <a16:creationId xmlns:a16="http://schemas.microsoft.com/office/drawing/2014/main" id="{C5F043D0-6CC0-3AC8-23A9-E1F915E58187}"/>
                        </a:ext>
                      </a:extLst>
                    </p:cNvPr>
                    <p:cNvPicPr/>
                    <p:nvPr/>
                  </p:nvPicPr>
                  <p:blipFill>
                    <a:blip r:embed="rId33"/>
                    <a:stretch>
                      <a:fillRect/>
                    </a:stretch>
                  </p:blipFill>
                  <p:spPr>
                    <a:xfrm>
                      <a:off x="7557480" y="3179760"/>
                      <a:ext cx="66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39C0585D-D830-2F90-B22A-EBE499C27FCE}"/>
                        </a:ext>
                      </a:extLst>
                    </p14:cNvPr>
                    <p14:cNvContentPartPr/>
                    <p14:nvPr/>
                  </p14:nvContentPartPr>
                  <p14:xfrm>
                    <a:off x="7597080" y="3184800"/>
                    <a:ext cx="360" cy="360"/>
                  </p14:xfrm>
                </p:contentPart>
              </mc:Choice>
              <mc:Fallback xmlns="">
                <p:pic>
                  <p:nvPicPr>
                    <p:cNvPr id="43" name="Ink 42">
                      <a:extLst>
                        <a:ext uri="{FF2B5EF4-FFF2-40B4-BE49-F238E27FC236}">
                          <a16:creationId xmlns:a16="http://schemas.microsoft.com/office/drawing/2014/main" id="{74127A2B-A64A-CF95-1EEE-840D0E49737A}"/>
                        </a:ext>
                      </a:extLst>
                    </p:cNvPr>
                    <p:cNvPicPr/>
                    <p:nvPr/>
                  </p:nvPicPr>
                  <p:blipFill>
                    <a:blip r:embed="rId20"/>
                    <a:stretch>
                      <a:fillRect/>
                    </a:stretch>
                  </p:blipFill>
                  <p:spPr>
                    <a:xfrm>
                      <a:off x="7588080" y="3176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4794E60F-CBC8-D6EF-93D8-180590701D02}"/>
                        </a:ext>
                      </a:extLst>
                    </p14:cNvPr>
                    <p14:cNvContentPartPr/>
                    <p14:nvPr/>
                  </p14:nvContentPartPr>
                  <p14:xfrm>
                    <a:off x="7605360" y="3184800"/>
                    <a:ext cx="98640" cy="360"/>
                  </p14:xfrm>
                </p:contentPart>
              </mc:Choice>
              <mc:Fallback xmlns="">
                <p:pic>
                  <p:nvPicPr>
                    <p:cNvPr id="44" name="Ink 43">
                      <a:extLst>
                        <a:ext uri="{FF2B5EF4-FFF2-40B4-BE49-F238E27FC236}">
                          <a16:creationId xmlns:a16="http://schemas.microsoft.com/office/drawing/2014/main" id="{8360C66B-CF21-7D1D-3328-8E474C87E8C4}"/>
                        </a:ext>
                      </a:extLst>
                    </p:cNvPr>
                    <p:cNvPicPr/>
                    <p:nvPr/>
                  </p:nvPicPr>
                  <p:blipFill>
                    <a:blip r:embed="rId36"/>
                    <a:stretch>
                      <a:fillRect/>
                    </a:stretch>
                  </p:blipFill>
                  <p:spPr>
                    <a:xfrm>
                      <a:off x="7596720" y="3176160"/>
                      <a:ext cx="116280" cy="18000"/>
                    </a:xfrm>
                    <a:prstGeom prst="rect">
                      <a:avLst/>
                    </a:prstGeom>
                  </p:spPr>
                </p:pic>
              </mc:Fallback>
            </mc:AlternateContent>
          </p:grpSp>
          <p:pic>
            <p:nvPicPr>
              <p:cNvPr id="43" name="Picture 42" descr="A screenshot of a person&#10;&#10;Description automatically generated with medium confidence">
                <a:extLst>
                  <a:ext uri="{FF2B5EF4-FFF2-40B4-BE49-F238E27FC236}">
                    <a16:creationId xmlns:a16="http://schemas.microsoft.com/office/drawing/2014/main" id="{B6ACB179-1A2E-7A3C-01AD-407A5826053E}"/>
                  </a:ext>
                </a:extLst>
              </p:cNvPr>
              <p:cNvPicPr>
                <a:picLocks noChangeAspect="1"/>
              </p:cNvPicPr>
              <p:nvPr/>
            </p:nvPicPr>
            <p:blipFill rotWithShape="1">
              <a:blip r:embed="rId37"/>
              <a:srcRect l="-611" t="8697" r="150" b="13818"/>
              <a:stretch/>
            </p:blipFill>
            <p:spPr>
              <a:xfrm>
                <a:off x="1484256" y="3042280"/>
                <a:ext cx="2019797" cy="3341246"/>
              </a:xfrm>
              <a:prstGeom prst="rect">
                <a:avLst/>
              </a:prstGeom>
            </p:spPr>
          </p:pic>
        </p:grpSp>
        <p:sp>
          <p:nvSpPr>
            <p:cNvPr id="7" name="Oval 6">
              <a:extLst>
                <a:ext uri="{FF2B5EF4-FFF2-40B4-BE49-F238E27FC236}">
                  <a16:creationId xmlns:a16="http://schemas.microsoft.com/office/drawing/2014/main" id="{8077F6A8-04B1-DE5F-4EC4-7B64AA6D7D90}"/>
                </a:ext>
              </a:extLst>
            </p:cNvPr>
            <p:cNvSpPr/>
            <p:nvPr/>
          </p:nvSpPr>
          <p:spPr>
            <a:xfrm>
              <a:off x="10134267" y="4284503"/>
              <a:ext cx="291490" cy="2914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sp>
          <p:nvSpPr>
            <p:cNvPr id="8" name="TextBox 7">
              <a:extLst>
                <a:ext uri="{FF2B5EF4-FFF2-40B4-BE49-F238E27FC236}">
                  <a16:creationId xmlns:a16="http://schemas.microsoft.com/office/drawing/2014/main" id="{A890DD6F-B252-0490-EB19-2DC50E3A45C2}"/>
                </a:ext>
              </a:extLst>
            </p:cNvPr>
            <p:cNvSpPr txBox="1"/>
            <p:nvPr/>
          </p:nvSpPr>
          <p:spPr>
            <a:xfrm>
              <a:off x="10082195" y="4318189"/>
              <a:ext cx="395634" cy="276999"/>
            </a:xfrm>
            <a:prstGeom prst="rect">
              <a:avLst/>
            </a:prstGeom>
            <a:noFill/>
          </p:spPr>
          <p:txBody>
            <a:bodyPr wrap="square" rtlCol="0">
              <a:spAutoFit/>
            </a:bodyPr>
            <a:lstStyle/>
            <a:p>
              <a:r>
                <a:rPr lang="en-US" sz="1200" dirty="0">
                  <a:solidFill>
                    <a:schemeClr val="bg2"/>
                  </a:solidFill>
                  <a:latin typeface="+mn-lt"/>
                </a:rPr>
                <a:t>36</a:t>
              </a:r>
            </a:p>
          </p:txBody>
        </p:sp>
      </p:grpSp>
    </p:spTree>
    <p:extLst>
      <p:ext uri="{BB962C8B-B14F-4D97-AF65-F5344CB8AC3E}">
        <p14:creationId xmlns:p14="http://schemas.microsoft.com/office/powerpoint/2010/main" val="30150629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10FD0595AE74AB4270EF3726A0814" ma:contentTypeVersion="17" ma:contentTypeDescription="Create a new document." ma:contentTypeScope="" ma:versionID="d17cec39d7c4576b560d6dbbabbbe35e">
  <xsd:schema xmlns:xsd="http://www.w3.org/2001/XMLSchema" xmlns:xs="http://www.w3.org/2001/XMLSchema" xmlns:p="http://schemas.microsoft.com/office/2006/metadata/properties" xmlns:ns2="8802bfae-5752-4ea9-8583-e43a896fc76a" xmlns:ns3="bbd11791-61f6-4e80-bc45-1b8d6a6bf13c" targetNamespace="http://schemas.microsoft.com/office/2006/metadata/properties" ma:root="true" ma:fieldsID="3a825610eb0fb95f7bd5d3646ee3634a" ns2:_="" ns3:_="">
    <xsd:import namespace="8802bfae-5752-4ea9-8583-e43a896fc76a"/>
    <xsd:import namespace="bbd11791-61f6-4e80-bc45-1b8d6a6bf1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02bfae-5752-4ea9-8583-e43a896f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ff3b146-d40b-4fd3-a271-13f2eca2a5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11791-61f6-4e80-bc45-1b8d6a6bf1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ae53d8d-70ef-4bd3-81d3-116931aa9341}" ma:internalName="TaxCatchAll" ma:showField="CatchAllData" ma:web="bbd11791-61f6-4e80-bc45-1b8d6a6bf13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EBA2D2-5C77-40F8-882A-D123D42D9EC2}"/>
</file>

<file path=customXml/itemProps2.xml><?xml version="1.0" encoding="utf-8"?>
<ds:datastoreItem xmlns:ds="http://schemas.openxmlformats.org/officeDocument/2006/customXml" ds:itemID="{433F5B19-884B-479F-9F7E-4EB4D390E140}"/>
</file>

<file path=docProps/app.xml><?xml version="1.0" encoding="utf-8"?>
<Properties xmlns="http://schemas.openxmlformats.org/officeDocument/2006/extended-properties" xmlns:vt="http://schemas.openxmlformats.org/officeDocument/2006/docPropsVTypes">
  <TotalTime>26614</TotalTime>
  <Words>1620</Words>
  <Application>Microsoft Macintosh PowerPoint</Application>
  <PresentationFormat>Custom</PresentationFormat>
  <Paragraphs>157</Paragraphs>
  <Slides>13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Heebo Light</vt:lpstr>
      <vt:lpstr>Calibri</vt:lpstr>
      <vt:lpstr>Roboto</vt:lpstr>
      <vt:lpstr>Heebo Black</vt:lpstr>
      <vt:lpstr>Courier New</vt:lpstr>
      <vt:lpstr>Heebo Medium</vt:lpstr>
      <vt:lpstr>Arial</vt:lpstr>
      <vt:lpstr>Trebuchet MS</vt:lpstr>
      <vt:lpstr>Heebo</vt:lpstr>
      <vt:lpstr>Simple Light</vt:lpstr>
      <vt:lpstr>The CHAMP Plan ™</vt:lpstr>
      <vt:lpstr>Companies The CHAMP Plan™ Works With</vt:lpstr>
      <vt:lpstr>The CHAMP Plan™ Testimonials</vt:lpstr>
      <vt:lpstr>The CHAMP Plan™ Benefits</vt:lpstr>
      <vt:lpstr>The CHAMP Plan™ Benefits</vt:lpstr>
      <vt:lpstr>The CHAMP Plan™ Predictive Med Model</vt:lpstr>
      <vt:lpstr>How is The CHAMP Plan™ Different?</vt:lpstr>
      <vt:lpstr>The CHAMP Plan™ Predictive Med Model</vt:lpstr>
      <vt:lpstr>The CHAMP Plan™ Face Scanner Application</vt:lpstr>
      <vt:lpstr>The CHAMP Plan™ Qualifying Triggers</vt:lpstr>
      <vt:lpstr>PowerPoint Presentation</vt:lpstr>
      <vt:lpstr>PowerPoint Presentation</vt:lpstr>
      <vt:lpstr>Action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CHAMP Plan™</dc:title>
  <dc:creator>MattE</dc:creator>
  <cp:lastModifiedBy>Richard Howell</cp:lastModifiedBy>
  <cp:revision>35</cp:revision>
  <cp:lastPrinted>2023-03-14T16:36:53Z</cp:lastPrinted>
  <dcterms:modified xsi:type="dcterms:W3CDTF">2023-04-11T20:28:29Z</dcterms:modified>
</cp:coreProperties>
</file>